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66" r:id="rId2"/>
    <p:sldId id="257" r:id="rId3"/>
    <p:sldId id="258" r:id="rId4"/>
    <p:sldId id="259" r:id="rId5"/>
    <p:sldId id="263" r:id="rId6"/>
    <p:sldId id="267" r:id="rId7"/>
    <p:sldId id="268" r:id="rId8"/>
    <p:sldId id="260" r:id="rId9"/>
    <p:sldId id="264" r:id="rId10"/>
    <p:sldId id="269" r:id="rId11"/>
    <p:sldId id="270" r:id="rId12"/>
    <p:sldId id="274" r:id="rId13"/>
    <p:sldId id="261" r:id="rId14"/>
    <p:sldId id="276" r:id="rId15"/>
    <p:sldId id="278" r:id="rId16"/>
    <p:sldId id="279" r:id="rId17"/>
    <p:sldId id="280" r:id="rId18"/>
    <p:sldId id="281" r:id="rId19"/>
    <p:sldId id="271" r:id="rId20"/>
    <p:sldId id="262" r:id="rId21"/>
    <p:sldId id="272" r:id="rId22"/>
    <p:sldId id="273" r:id="rId23"/>
    <p:sldId id="265" r:id="rId24"/>
  </p:sldIdLst>
  <p:sldSz cx="18288000" cy="10287000"/>
  <p:notesSz cx="6858000" cy="9144000"/>
  <p:embeddedFontLst>
    <p:embeddedFont>
      <p:font typeface="字由点字典黑 65J" panose="02010600030101010101" charset="-122"/>
      <p:regular r:id="rId26"/>
    </p:embeddedFont>
    <p:embeddedFont>
      <p:font typeface="Allura" panose="02010600030101010101" charset="0"/>
      <p:regular r:id="rId27"/>
    </p:embeddedFont>
    <p:embeddedFont>
      <p:font typeface="Anton" pitchFamily="2" charset="0"/>
      <p:regular r:id="rId28"/>
    </p:embeddedFont>
    <p:embeddedFont>
      <p:font typeface="Calibri" panose="020F0502020204030204" pitchFamily="34" charset="0"/>
      <p:regular r:id="rId29"/>
      <p:bold r:id="rId30"/>
      <p:italic r:id="rId31"/>
      <p:boldItalic r:id="rId32"/>
    </p:embeddedFont>
    <p:embeddedFont>
      <p:font typeface="Open Sans" panose="020B0606030504020204" pitchFamily="34" charset="0"/>
      <p:regular r:id="rId33"/>
    </p:embeddedFont>
    <p:embeddedFont>
      <p:font typeface="等线" panose="02010600030101010101" pitchFamily="2" charset="-122"/>
      <p:regular r:id="rId34"/>
      <p:bold r:id="rId35"/>
    </p:embeddedFont>
    <p:embeddedFont>
      <p:font typeface="方正粗黑宋简体" panose="02000000000000000000" pitchFamily="2" charset="-122"/>
      <p:regular r:id="rId36"/>
    </p:embeddedFont>
    <p:embeddedFont>
      <p:font typeface="华文仿宋" panose="02010600040101010101" pitchFamily="2" charset="-122"/>
      <p:regular r:id="rId37"/>
    </p:embeddedFont>
    <p:embeddedFont>
      <p:font typeface="楷体" panose="02010609060101010101" pitchFamily="49" charset="-122"/>
      <p:regular r:id="rId38"/>
    </p:embeddedFont>
    <p:embeddedFont>
      <p:font typeface="微软雅黑" panose="020B0503020204020204" pitchFamily="34" charset="-122"/>
      <p:regular r:id="rId39"/>
      <p:bold r:id="rId40"/>
    </p:embeddedFont>
    <p:embeddedFont>
      <p:font typeface="优设标题黑" panose="00000500000000000000" pitchFamily="2" charset="-122"/>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9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漪滢 潘" initials="漪滢" lastIdx="1" clrIdx="0">
    <p:extLst>
      <p:ext uri="{19B8F6BF-5375-455C-9EA6-DF929625EA0E}">
        <p15:presenceInfo xmlns:p15="http://schemas.microsoft.com/office/powerpoint/2012/main" userId="8724e2e432d883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65D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868" y="32"/>
      </p:cViewPr>
      <p:guideLst>
        <p:guide orient="horz" pos="2136"/>
        <p:guide pos="393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CA68C-1EE3-415D-9E2B-A32584449111}" type="doc">
      <dgm:prSet loTypeId="urn:microsoft.com/office/officeart/2005/8/layout/vList5" loCatId="list" qsTypeId="urn:microsoft.com/office/officeart/2005/8/quickstyle/simple2" qsCatId="simple" csTypeId="urn:microsoft.com/office/officeart/2005/8/colors/accent1_2" csCatId="accent1" phldr="1"/>
      <dgm:spPr/>
      <dgm:t>
        <a:bodyPr/>
        <a:lstStyle/>
        <a:p>
          <a:endParaRPr lang="zh-CN" altLang="en-US"/>
        </a:p>
      </dgm:t>
    </dgm:pt>
    <dgm:pt modelId="{6D8B1F8F-0D60-4ECC-A223-9A7FD31E3AAF}">
      <dgm:prSet custT="1"/>
      <dgm:spPr>
        <a:solidFill>
          <a:srgbClr val="2F65DF"/>
        </a:solidFill>
      </dgm:spPr>
      <dgm:t>
        <a:bodyPr/>
        <a:lstStyle/>
        <a:p>
          <a:r>
            <a:rPr lang="zh-CN" altLang="en-US" sz="3600" b="1" dirty="0">
              <a:latin typeface="微软雅黑" panose="020B0503020204020204" pitchFamily="34" charset="-122"/>
              <a:ea typeface="微软雅黑" panose="020B0503020204020204" pitchFamily="34" charset="-122"/>
            </a:rPr>
            <a:t>样本过于单一</a:t>
          </a:r>
        </a:p>
      </dgm:t>
    </dgm:pt>
    <dgm:pt modelId="{C294AE83-8B68-44C3-B50E-AA6C34EDAFE1}" type="parTrans" cxnId="{53FBB3D8-9632-4F03-A7D3-270654384194}">
      <dgm:prSet/>
      <dgm:spPr/>
      <dgm:t>
        <a:bodyPr/>
        <a:lstStyle/>
        <a:p>
          <a:endParaRPr lang="zh-CN" altLang="en-US"/>
        </a:p>
      </dgm:t>
    </dgm:pt>
    <dgm:pt modelId="{118C5185-B3C4-4F72-BBF9-CC21ED818A67}" type="sibTrans" cxnId="{53FBB3D8-9632-4F03-A7D3-270654384194}">
      <dgm:prSet/>
      <dgm:spPr/>
      <dgm:t>
        <a:bodyPr/>
        <a:lstStyle/>
        <a:p>
          <a:endParaRPr lang="zh-CN" altLang="en-US"/>
        </a:p>
      </dgm:t>
    </dgm:pt>
    <dgm:pt modelId="{8D2ABA59-0B85-4004-B450-A0AA57F8A4FF}">
      <dgm:prSet/>
      <dgm:spPr/>
      <dgm:t>
        <a:bodyPr/>
        <a:lstStyle/>
        <a:p>
          <a:r>
            <a:rPr lang="zh-CN"/>
            <a:t>未来需要将研究样本扩大到社会不同群体中进一步检验</a:t>
          </a:r>
        </a:p>
      </dgm:t>
    </dgm:pt>
    <dgm:pt modelId="{9F7ABB9E-4E26-476C-886C-6D2C891B7613}" type="parTrans" cxnId="{9D8781D6-3F83-4437-A316-7131EB502435}">
      <dgm:prSet/>
      <dgm:spPr/>
      <dgm:t>
        <a:bodyPr/>
        <a:lstStyle/>
        <a:p>
          <a:endParaRPr lang="zh-CN" altLang="en-US"/>
        </a:p>
      </dgm:t>
    </dgm:pt>
    <dgm:pt modelId="{A99A422F-2CC5-4A2B-A6A0-1841ECAD8554}" type="sibTrans" cxnId="{9D8781D6-3F83-4437-A316-7131EB502435}">
      <dgm:prSet/>
      <dgm:spPr/>
      <dgm:t>
        <a:bodyPr/>
        <a:lstStyle/>
        <a:p>
          <a:endParaRPr lang="zh-CN" altLang="en-US"/>
        </a:p>
      </dgm:t>
    </dgm:pt>
    <dgm:pt modelId="{C5B69600-6F63-43AA-B2EA-28C5B7CF825A}">
      <dgm:prSet custT="1"/>
      <dgm:spPr>
        <a:solidFill>
          <a:srgbClr val="2F65DF"/>
        </a:solidFill>
      </dgm:spPr>
      <dgm:t>
        <a:bodyPr/>
        <a:lstStyle/>
        <a:p>
          <a:r>
            <a:rPr lang="zh-CN" altLang="en-US" sz="3200" b="1" dirty="0">
              <a:latin typeface="微软雅黑" panose="020B0503020204020204" pitchFamily="34" charset="-122"/>
              <a:ea typeface="微软雅黑" panose="020B0503020204020204" pitchFamily="34" charset="-122"/>
            </a:rPr>
            <a:t>仅测量比较宏观的网络亲社会行为</a:t>
          </a:r>
        </a:p>
      </dgm:t>
    </dgm:pt>
    <dgm:pt modelId="{94461C53-0C13-437D-9A21-62D9817FF1B7}" type="parTrans" cxnId="{CFD6DA1B-1AD8-48EA-AAE1-1741EDBFA584}">
      <dgm:prSet/>
      <dgm:spPr/>
      <dgm:t>
        <a:bodyPr/>
        <a:lstStyle/>
        <a:p>
          <a:endParaRPr lang="zh-CN" altLang="en-US"/>
        </a:p>
      </dgm:t>
    </dgm:pt>
    <dgm:pt modelId="{5978202A-6D6A-4AED-B6E2-5823F768E7B3}" type="sibTrans" cxnId="{CFD6DA1B-1AD8-48EA-AAE1-1741EDBFA584}">
      <dgm:prSet/>
      <dgm:spPr/>
      <dgm:t>
        <a:bodyPr/>
        <a:lstStyle/>
        <a:p>
          <a:endParaRPr lang="zh-CN" altLang="en-US"/>
        </a:p>
      </dgm:t>
    </dgm:pt>
    <dgm:pt modelId="{37CA1F53-E9EA-44C7-95EA-D9C144117253}">
      <dgm:prSet/>
      <dgm:spPr/>
      <dgm:t>
        <a:bodyPr/>
        <a:lstStyle/>
        <a:p>
          <a:r>
            <a:rPr lang="zh-CN" dirty="0">
              <a:latin typeface="Times New Roman" panose="02020603050405020304" pitchFamily="18" charset="0"/>
              <a:cs typeface="Times New Roman" panose="02020603050405020304" pitchFamily="18" charset="0"/>
            </a:rPr>
            <a:t>未来研究可以进一步探讨聚焦于特定</a:t>
          </a:r>
          <a:r>
            <a:rPr lang="en-US" dirty="0">
              <a:latin typeface="Times New Roman" panose="02020603050405020304" pitchFamily="18" charset="0"/>
              <a:cs typeface="Times New Roman" panose="02020603050405020304" pitchFamily="18" charset="0"/>
            </a:rPr>
            <a:t> APP </a:t>
          </a:r>
          <a:r>
            <a:rPr lang="zh-CN" dirty="0">
              <a:latin typeface="Times New Roman" panose="02020603050405020304" pitchFamily="18" charset="0"/>
              <a:cs typeface="Times New Roman" panose="02020603050405020304" pitchFamily="18" charset="0"/>
            </a:rPr>
            <a:t>或网站上的亲社会行为，如微信中的点赞、转发、众筹等</a:t>
          </a:r>
        </a:p>
      </dgm:t>
    </dgm:pt>
    <dgm:pt modelId="{72187B2D-84E7-4513-97CF-C8D112701E7B}" type="parTrans" cxnId="{D0B8D37E-A26D-4359-A4C8-2DD38494F5C5}">
      <dgm:prSet/>
      <dgm:spPr/>
      <dgm:t>
        <a:bodyPr/>
        <a:lstStyle/>
        <a:p>
          <a:endParaRPr lang="zh-CN" altLang="en-US"/>
        </a:p>
      </dgm:t>
    </dgm:pt>
    <dgm:pt modelId="{9844AA78-6F8D-4AAC-8C17-D81808C251EF}" type="sibTrans" cxnId="{D0B8D37E-A26D-4359-A4C8-2DD38494F5C5}">
      <dgm:prSet/>
      <dgm:spPr/>
      <dgm:t>
        <a:bodyPr/>
        <a:lstStyle/>
        <a:p>
          <a:endParaRPr lang="zh-CN" altLang="en-US"/>
        </a:p>
      </dgm:t>
    </dgm:pt>
    <dgm:pt modelId="{AA93556D-2CF1-4F65-85EA-DD3E2F30EB8D}" type="pres">
      <dgm:prSet presAssocID="{99BCA68C-1EE3-415D-9E2B-A32584449111}" presName="Name0" presStyleCnt="0">
        <dgm:presLayoutVars>
          <dgm:dir/>
          <dgm:animLvl val="lvl"/>
          <dgm:resizeHandles val="exact"/>
        </dgm:presLayoutVars>
      </dgm:prSet>
      <dgm:spPr/>
    </dgm:pt>
    <dgm:pt modelId="{46386640-3F3B-4C43-8CEA-ACBFFABADA88}" type="pres">
      <dgm:prSet presAssocID="{6D8B1F8F-0D60-4ECC-A223-9A7FD31E3AAF}" presName="linNode" presStyleCnt="0"/>
      <dgm:spPr/>
    </dgm:pt>
    <dgm:pt modelId="{F6352C24-FCCD-4D12-8A84-C70578B92F31}" type="pres">
      <dgm:prSet presAssocID="{6D8B1F8F-0D60-4ECC-A223-9A7FD31E3AAF}" presName="parentText" presStyleLbl="node1" presStyleIdx="0" presStyleCnt="2">
        <dgm:presLayoutVars>
          <dgm:chMax val="1"/>
          <dgm:bulletEnabled val="1"/>
        </dgm:presLayoutVars>
      </dgm:prSet>
      <dgm:spPr/>
    </dgm:pt>
    <dgm:pt modelId="{BE078C89-B733-40B8-8167-5C51FC2AFB50}" type="pres">
      <dgm:prSet presAssocID="{6D8B1F8F-0D60-4ECC-A223-9A7FD31E3AAF}" presName="descendantText" presStyleLbl="alignAccFollowNode1" presStyleIdx="0" presStyleCnt="2">
        <dgm:presLayoutVars>
          <dgm:bulletEnabled val="1"/>
        </dgm:presLayoutVars>
      </dgm:prSet>
      <dgm:spPr/>
    </dgm:pt>
    <dgm:pt modelId="{7929F880-948F-46BB-B10E-B10049DCF4BD}" type="pres">
      <dgm:prSet presAssocID="{118C5185-B3C4-4F72-BBF9-CC21ED818A67}" presName="sp" presStyleCnt="0"/>
      <dgm:spPr/>
    </dgm:pt>
    <dgm:pt modelId="{ECFEE053-46B4-48EB-81DC-ADA72C5CB139}" type="pres">
      <dgm:prSet presAssocID="{C5B69600-6F63-43AA-B2EA-28C5B7CF825A}" presName="linNode" presStyleCnt="0"/>
      <dgm:spPr/>
    </dgm:pt>
    <dgm:pt modelId="{9261D563-1238-4638-8170-D296EAAB029F}" type="pres">
      <dgm:prSet presAssocID="{C5B69600-6F63-43AA-B2EA-28C5B7CF825A}" presName="parentText" presStyleLbl="node1" presStyleIdx="1" presStyleCnt="2">
        <dgm:presLayoutVars>
          <dgm:chMax val="1"/>
          <dgm:bulletEnabled val="1"/>
        </dgm:presLayoutVars>
      </dgm:prSet>
      <dgm:spPr/>
    </dgm:pt>
    <dgm:pt modelId="{2A0A9522-5DDB-43F3-9838-11923FE550AE}" type="pres">
      <dgm:prSet presAssocID="{C5B69600-6F63-43AA-B2EA-28C5B7CF825A}" presName="descendantText" presStyleLbl="alignAccFollowNode1" presStyleIdx="1" presStyleCnt="2">
        <dgm:presLayoutVars>
          <dgm:bulletEnabled val="1"/>
        </dgm:presLayoutVars>
      </dgm:prSet>
      <dgm:spPr/>
    </dgm:pt>
  </dgm:ptLst>
  <dgm:cxnLst>
    <dgm:cxn modelId="{C28FFE0C-4463-4AEE-9965-80F6D955EDB5}" type="presOf" srcId="{99BCA68C-1EE3-415D-9E2B-A32584449111}" destId="{AA93556D-2CF1-4F65-85EA-DD3E2F30EB8D}" srcOrd="0" destOrd="0" presId="urn:microsoft.com/office/officeart/2005/8/layout/vList5"/>
    <dgm:cxn modelId="{C3B1380E-85E7-4EDD-B4AD-84B155F6A840}" type="presOf" srcId="{8D2ABA59-0B85-4004-B450-A0AA57F8A4FF}" destId="{BE078C89-B733-40B8-8167-5C51FC2AFB50}" srcOrd="0" destOrd="0" presId="urn:microsoft.com/office/officeart/2005/8/layout/vList5"/>
    <dgm:cxn modelId="{CFD6DA1B-1AD8-48EA-AAE1-1741EDBFA584}" srcId="{99BCA68C-1EE3-415D-9E2B-A32584449111}" destId="{C5B69600-6F63-43AA-B2EA-28C5B7CF825A}" srcOrd="1" destOrd="0" parTransId="{94461C53-0C13-437D-9A21-62D9817FF1B7}" sibTransId="{5978202A-6D6A-4AED-B6E2-5823F768E7B3}"/>
    <dgm:cxn modelId="{16745053-65CA-4C5F-B89C-A5FA746E7E82}" type="presOf" srcId="{C5B69600-6F63-43AA-B2EA-28C5B7CF825A}" destId="{9261D563-1238-4638-8170-D296EAAB029F}" srcOrd="0" destOrd="0" presId="urn:microsoft.com/office/officeart/2005/8/layout/vList5"/>
    <dgm:cxn modelId="{D0B8D37E-A26D-4359-A4C8-2DD38494F5C5}" srcId="{C5B69600-6F63-43AA-B2EA-28C5B7CF825A}" destId="{37CA1F53-E9EA-44C7-95EA-D9C144117253}" srcOrd="0" destOrd="0" parTransId="{72187B2D-84E7-4513-97CF-C8D112701E7B}" sibTransId="{9844AA78-6F8D-4AAC-8C17-D81808C251EF}"/>
    <dgm:cxn modelId="{703F3899-1AC2-4026-AB3F-928EBA400DB4}" type="presOf" srcId="{6D8B1F8F-0D60-4ECC-A223-9A7FD31E3AAF}" destId="{F6352C24-FCCD-4D12-8A84-C70578B92F31}" srcOrd="0" destOrd="0" presId="urn:microsoft.com/office/officeart/2005/8/layout/vList5"/>
    <dgm:cxn modelId="{9ADD56AA-FE3D-42C4-A404-7ABA360D2BC4}" type="presOf" srcId="{37CA1F53-E9EA-44C7-95EA-D9C144117253}" destId="{2A0A9522-5DDB-43F3-9838-11923FE550AE}" srcOrd="0" destOrd="0" presId="urn:microsoft.com/office/officeart/2005/8/layout/vList5"/>
    <dgm:cxn modelId="{9D8781D6-3F83-4437-A316-7131EB502435}" srcId="{6D8B1F8F-0D60-4ECC-A223-9A7FD31E3AAF}" destId="{8D2ABA59-0B85-4004-B450-A0AA57F8A4FF}" srcOrd="0" destOrd="0" parTransId="{9F7ABB9E-4E26-476C-886C-6D2C891B7613}" sibTransId="{A99A422F-2CC5-4A2B-A6A0-1841ECAD8554}"/>
    <dgm:cxn modelId="{53FBB3D8-9632-4F03-A7D3-270654384194}" srcId="{99BCA68C-1EE3-415D-9E2B-A32584449111}" destId="{6D8B1F8F-0D60-4ECC-A223-9A7FD31E3AAF}" srcOrd="0" destOrd="0" parTransId="{C294AE83-8B68-44C3-B50E-AA6C34EDAFE1}" sibTransId="{118C5185-B3C4-4F72-BBF9-CC21ED818A67}"/>
    <dgm:cxn modelId="{55720A76-75E3-47F9-84C7-5321D7F26AC0}" type="presParOf" srcId="{AA93556D-2CF1-4F65-85EA-DD3E2F30EB8D}" destId="{46386640-3F3B-4C43-8CEA-ACBFFABADA88}" srcOrd="0" destOrd="0" presId="urn:microsoft.com/office/officeart/2005/8/layout/vList5"/>
    <dgm:cxn modelId="{BBC4212C-F438-4258-BBC0-419FBC114910}" type="presParOf" srcId="{46386640-3F3B-4C43-8CEA-ACBFFABADA88}" destId="{F6352C24-FCCD-4D12-8A84-C70578B92F31}" srcOrd="0" destOrd="0" presId="urn:microsoft.com/office/officeart/2005/8/layout/vList5"/>
    <dgm:cxn modelId="{91462524-D6DF-4E6E-94D6-ADDA5D984833}" type="presParOf" srcId="{46386640-3F3B-4C43-8CEA-ACBFFABADA88}" destId="{BE078C89-B733-40B8-8167-5C51FC2AFB50}" srcOrd="1" destOrd="0" presId="urn:microsoft.com/office/officeart/2005/8/layout/vList5"/>
    <dgm:cxn modelId="{439DE043-DDCD-4D75-B79D-D0D6FB06D798}" type="presParOf" srcId="{AA93556D-2CF1-4F65-85EA-DD3E2F30EB8D}" destId="{7929F880-948F-46BB-B10E-B10049DCF4BD}" srcOrd="1" destOrd="0" presId="urn:microsoft.com/office/officeart/2005/8/layout/vList5"/>
    <dgm:cxn modelId="{59745A5F-FE05-48D4-A876-36E1B4FF4216}" type="presParOf" srcId="{AA93556D-2CF1-4F65-85EA-DD3E2F30EB8D}" destId="{ECFEE053-46B4-48EB-81DC-ADA72C5CB139}" srcOrd="2" destOrd="0" presId="urn:microsoft.com/office/officeart/2005/8/layout/vList5"/>
    <dgm:cxn modelId="{3A82FF35-4D26-4934-922F-9B8192D81F5E}" type="presParOf" srcId="{ECFEE053-46B4-48EB-81DC-ADA72C5CB139}" destId="{9261D563-1238-4638-8170-D296EAAB029F}" srcOrd="0" destOrd="0" presId="urn:microsoft.com/office/officeart/2005/8/layout/vList5"/>
    <dgm:cxn modelId="{9EB7C535-29AF-42A6-9F43-EBB8B853660C}" type="presParOf" srcId="{ECFEE053-46B4-48EB-81DC-ADA72C5CB139}" destId="{2A0A9522-5DDB-43F3-9838-11923FE550AE}"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78C89-B733-40B8-8167-5C51FC2AFB50}">
      <dsp:nvSpPr>
        <dsp:cNvPr id="0" name=""/>
        <dsp:cNvSpPr/>
      </dsp:nvSpPr>
      <dsp:spPr>
        <a:xfrm rot="5400000">
          <a:off x="7432749" y="-2939562"/>
          <a:ext cx="1432252" cy="766952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zh-CN" sz="2600" kern="1200"/>
            <a:t>未来需要将研究样本扩大到社会不同群体中进一步检验</a:t>
          </a:r>
        </a:p>
      </dsp:txBody>
      <dsp:txXfrm rot="-5400000">
        <a:off x="4314111" y="248993"/>
        <a:ext cx="7599612" cy="1292418"/>
      </dsp:txXfrm>
    </dsp:sp>
    <dsp:sp modelId="{F6352C24-FCCD-4D12-8A84-C70578B92F31}">
      <dsp:nvSpPr>
        <dsp:cNvPr id="0" name=""/>
        <dsp:cNvSpPr/>
      </dsp:nvSpPr>
      <dsp:spPr>
        <a:xfrm>
          <a:off x="0" y="44"/>
          <a:ext cx="4314110" cy="1790315"/>
        </a:xfrm>
        <a:prstGeom prst="roundRect">
          <a:avLst/>
        </a:prstGeom>
        <a:solidFill>
          <a:srgbClr val="2F65DF"/>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latin typeface="微软雅黑" panose="020B0503020204020204" pitchFamily="34" charset="-122"/>
              <a:ea typeface="微软雅黑" panose="020B0503020204020204" pitchFamily="34" charset="-122"/>
            </a:rPr>
            <a:t>样本过于单一</a:t>
          </a:r>
        </a:p>
      </dsp:txBody>
      <dsp:txXfrm>
        <a:off x="87396" y="87440"/>
        <a:ext cx="4139318" cy="1615523"/>
      </dsp:txXfrm>
    </dsp:sp>
    <dsp:sp modelId="{2A0A9522-5DDB-43F3-9838-11923FE550AE}">
      <dsp:nvSpPr>
        <dsp:cNvPr id="0" name=""/>
        <dsp:cNvSpPr/>
      </dsp:nvSpPr>
      <dsp:spPr>
        <a:xfrm rot="5400000">
          <a:off x="7432749" y="-1059731"/>
          <a:ext cx="1432252" cy="766952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zh-CN" sz="2600" kern="1200" dirty="0">
              <a:latin typeface="Times New Roman" panose="02020603050405020304" pitchFamily="18" charset="0"/>
              <a:cs typeface="Times New Roman" panose="02020603050405020304" pitchFamily="18" charset="0"/>
            </a:rPr>
            <a:t>未来研究可以进一步探讨聚焦于特定</a:t>
          </a:r>
          <a:r>
            <a:rPr lang="en-US" sz="2600" kern="1200" dirty="0">
              <a:latin typeface="Times New Roman" panose="02020603050405020304" pitchFamily="18" charset="0"/>
              <a:cs typeface="Times New Roman" panose="02020603050405020304" pitchFamily="18" charset="0"/>
            </a:rPr>
            <a:t> APP </a:t>
          </a:r>
          <a:r>
            <a:rPr lang="zh-CN" sz="2600" kern="1200" dirty="0">
              <a:latin typeface="Times New Roman" panose="02020603050405020304" pitchFamily="18" charset="0"/>
              <a:cs typeface="Times New Roman" panose="02020603050405020304" pitchFamily="18" charset="0"/>
            </a:rPr>
            <a:t>或网站上的亲社会行为，如微信中的点赞、转发、众筹等</a:t>
          </a:r>
        </a:p>
      </dsp:txBody>
      <dsp:txXfrm rot="-5400000">
        <a:off x="4314111" y="2128824"/>
        <a:ext cx="7599612" cy="1292418"/>
      </dsp:txXfrm>
    </dsp:sp>
    <dsp:sp modelId="{9261D563-1238-4638-8170-D296EAAB029F}">
      <dsp:nvSpPr>
        <dsp:cNvPr id="0" name=""/>
        <dsp:cNvSpPr/>
      </dsp:nvSpPr>
      <dsp:spPr>
        <a:xfrm>
          <a:off x="0" y="1879875"/>
          <a:ext cx="4314110" cy="1790315"/>
        </a:xfrm>
        <a:prstGeom prst="roundRect">
          <a:avLst/>
        </a:prstGeom>
        <a:solidFill>
          <a:srgbClr val="2F65DF"/>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latin typeface="微软雅黑" panose="020B0503020204020204" pitchFamily="34" charset="-122"/>
              <a:ea typeface="微软雅黑" panose="020B0503020204020204" pitchFamily="34" charset="-122"/>
            </a:rPr>
            <a:t>仅测量比较宏观的网络亲社会行为</a:t>
          </a:r>
        </a:p>
      </dsp:txBody>
      <dsp:txXfrm>
        <a:off x="87396" y="1967271"/>
        <a:ext cx="4139318" cy="161552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AC5A0-E8B3-406B-AE34-DB6F056A59F0}" type="datetimeFigureOut">
              <a:rPr lang="zh-CN" altLang="en-US" smtClean="0"/>
              <a:t>2023/10/18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BBD14B-67E2-4DE0-B5DD-485241948B46}" type="slidenum">
              <a:rPr lang="zh-CN" altLang="en-US" smtClean="0"/>
              <a:t>‹#›</a:t>
            </a:fld>
            <a:endParaRPr lang="zh-CN" altLang="en-US"/>
          </a:p>
        </p:txBody>
      </p:sp>
    </p:spTree>
    <p:extLst>
      <p:ext uri="{BB962C8B-B14F-4D97-AF65-F5344CB8AC3E}">
        <p14:creationId xmlns:p14="http://schemas.microsoft.com/office/powerpoint/2010/main" val="206793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BBD14B-67E2-4DE0-B5DD-485241948B46}" type="slidenum">
              <a:rPr lang="zh-CN" altLang="en-US" smtClean="0"/>
              <a:t>23</a:t>
            </a:fld>
            <a:endParaRPr lang="zh-CN" altLang="en-US"/>
          </a:p>
        </p:txBody>
      </p:sp>
    </p:spTree>
    <p:extLst>
      <p:ext uri="{BB962C8B-B14F-4D97-AF65-F5344CB8AC3E}">
        <p14:creationId xmlns:p14="http://schemas.microsoft.com/office/powerpoint/2010/main" val="308845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svg"/><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path>
              </a:pathLst>
            </a:custGeom>
            <a:solidFill>
              <a:srgbClr val="2F65DF"/>
            </a:solidFill>
          </p:spPr>
          <p:txBody>
            <a:bodyPr/>
            <a:lstStyle/>
            <a:p>
              <a:endParaRPr lang="zh-CN" altLang="en-US" dirty="0"/>
            </a:p>
          </p:txBody>
        </p:sp>
      </p:grpSp>
      <p:sp>
        <p:nvSpPr>
          <p:cNvPr id="4" name="Freeform 4"/>
          <p:cNvSpPr/>
          <p:nvPr/>
        </p:nvSpPr>
        <p:spPr>
          <a:xfrm>
            <a:off x="0" y="3971925"/>
            <a:ext cx="18287994" cy="6315075"/>
          </a:xfrm>
          <a:custGeom>
            <a:avLst/>
            <a:gdLst/>
            <a:ahLst/>
            <a:cxnLst/>
            <a:rect l="l" t="t" r="r" b="b"/>
            <a:pathLst>
              <a:path w="18287994" h="6315075">
                <a:moveTo>
                  <a:pt x="0" y="0"/>
                </a:moveTo>
                <a:lnTo>
                  <a:pt x="18287994" y="0"/>
                </a:lnTo>
                <a:lnTo>
                  <a:pt x="18287994" y="6315075"/>
                </a:lnTo>
                <a:lnTo>
                  <a:pt x="0" y="6315075"/>
                </a:lnTo>
                <a:lnTo>
                  <a:pt x="0" y="0"/>
                </a:lnTo>
                <a:close/>
              </a:path>
            </a:pathLst>
          </a:custGeom>
          <a:blipFill>
            <a:blip r:embed="rId2"/>
            <a:stretch>
              <a:fillRect t="-31447" b="-31447"/>
            </a:stretch>
          </a:blipFill>
        </p:spPr>
      </p:sp>
      <p:grpSp>
        <p:nvGrpSpPr>
          <p:cNvPr id="5" name="Group 5"/>
          <p:cNvGrpSpPr/>
          <p:nvPr/>
        </p:nvGrpSpPr>
        <p:grpSpPr>
          <a:xfrm>
            <a:off x="1" y="3845242"/>
            <a:ext cx="18288002" cy="6403659"/>
            <a:chOff x="0" y="0"/>
            <a:chExt cx="4816593" cy="1686560"/>
          </a:xfrm>
        </p:grpSpPr>
        <p:sp>
          <p:nvSpPr>
            <p:cNvPr id="6" name="Freeform 6"/>
            <p:cNvSpPr/>
            <p:nvPr/>
          </p:nvSpPr>
          <p:spPr>
            <a:xfrm>
              <a:off x="0" y="0"/>
              <a:ext cx="4816593" cy="1686560"/>
            </a:xfrm>
            <a:custGeom>
              <a:avLst/>
              <a:gdLst/>
              <a:ahLst/>
              <a:cxnLst/>
              <a:rect l="l" t="t" r="r" b="b"/>
              <a:pathLst>
                <a:path w="4816593" h="1686560">
                  <a:moveTo>
                    <a:pt x="0" y="0"/>
                  </a:moveTo>
                  <a:lnTo>
                    <a:pt x="4816593" y="0"/>
                  </a:lnTo>
                  <a:lnTo>
                    <a:pt x="4816593" y="1686560"/>
                  </a:lnTo>
                  <a:lnTo>
                    <a:pt x="0" y="1686560"/>
                  </a:lnTo>
                  <a:close/>
                </a:path>
              </a:pathLst>
            </a:custGeom>
            <a:gradFill rotWithShape="1">
              <a:gsLst>
                <a:gs pos="0">
                  <a:srgbClr val="2F65DF"/>
                </a:gs>
                <a:gs pos="71000">
                  <a:srgbClr val="0E7CEA">
                    <a:alpha val="42500"/>
                  </a:srgbClr>
                </a:gs>
              </a:gsLst>
              <a:lin ang="5400000"/>
            </a:gradFill>
          </p:spPr>
          <p:txBody>
            <a:bodyPr/>
            <a:lstStyle/>
            <a:p>
              <a:endParaRPr lang="zh-CN" altLang="en-US" dirty="0"/>
            </a:p>
          </p:txBody>
        </p:sp>
        <p:sp>
          <p:nvSpPr>
            <p:cNvPr id="7" name="TextBox 7"/>
            <p:cNvSpPr txBox="1"/>
            <p:nvPr/>
          </p:nvSpPr>
          <p:spPr>
            <a:xfrm>
              <a:off x="0" y="-76200"/>
              <a:ext cx="4816593" cy="1762760"/>
            </a:xfrm>
            <a:prstGeom prst="rect">
              <a:avLst/>
            </a:prstGeom>
          </p:spPr>
          <p:txBody>
            <a:bodyPr lIns="50800" tIns="50800" rIns="50800" bIns="50800" rtlCol="0" anchor="ctr"/>
            <a:lstStyle/>
            <a:p>
              <a:pPr algn="ctr">
                <a:lnSpc>
                  <a:spcPts val="2808"/>
                </a:lnSpc>
              </a:pPr>
              <a:endParaRPr/>
            </a:p>
          </p:txBody>
        </p:sp>
      </p:grpSp>
      <p:sp>
        <p:nvSpPr>
          <p:cNvPr id="8" name="Freeform 8"/>
          <p:cNvSpPr/>
          <p:nvPr/>
        </p:nvSpPr>
        <p:spPr>
          <a:xfrm>
            <a:off x="1" y="1"/>
            <a:ext cx="4414112" cy="4664990"/>
          </a:xfrm>
          <a:custGeom>
            <a:avLst/>
            <a:gdLst/>
            <a:ahLst/>
            <a:cxnLst/>
            <a:rect l="l" t="t" r="r" b="b"/>
            <a:pathLst>
              <a:path w="4414112" h="4664990">
                <a:moveTo>
                  <a:pt x="0" y="0"/>
                </a:moveTo>
                <a:lnTo>
                  <a:pt x="4414112" y="0"/>
                </a:lnTo>
                <a:lnTo>
                  <a:pt x="4414112" y="4664990"/>
                </a:lnTo>
                <a:lnTo>
                  <a:pt x="0" y="466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426624" y="2372556"/>
            <a:ext cx="12246153"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zh-CN" altLang="zh-CN" sz="5400" b="1" i="0" u="none" strike="noStrike" kern="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华文仿宋" panose="02010600040101010101" pitchFamily="2" charset="-122"/>
              </a:rPr>
              <a:t>网络亲社会行为量表的编制及</a:t>
            </a:r>
            <a:endParaRPr kumimoji="0" lang="en-US" altLang="zh-CN" sz="5400" b="1" i="0" u="none" strike="noStrike" kern="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华文仿宋" panose="02010600040101010101" pitchFamily="2" charset="-122"/>
            </a:endParaRPr>
          </a:p>
          <a:p>
            <a:pPr marL="0" marR="0" lvl="0" indent="0" algn="ctr" defTabSz="914400" rtl="0" eaLnBrk="1" fontAlgn="auto" latinLnBrk="0" hangingPunct="1">
              <a:spcBef>
                <a:spcPts val="0"/>
              </a:spcBef>
              <a:spcAft>
                <a:spcPts val="0"/>
              </a:spcAft>
              <a:buClrTx/>
              <a:buSzTx/>
              <a:buFontTx/>
              <a:buNone/>
              <a:tabLst/>
              <a:defRPr/>
            </a:pPr>
            <a:r>
              <a:rPr kumimoji="0" lang="zh-CN" altLang="zh-CN" sz="5400" b="1" i="0" u="none" strike="noStrike" kern="0" cap="none" spc="0"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cs typeface="华文仿宋" panose="02010600040101010101" pitchFamily="2" charset="-122"/>
              </a:rPr>
              <a:t>在大学生群体中的信效度检验</a:t>
            </a:r>
            <a:endParaRPr kumimoji="0" lang="en-US" altLang="zh-CN" sz="80800" b="1" i="0" u="none" strike="noStrike" kern="1200" cap="none" spc="88" normalizeH="0" baseline="0" noProof="0" dirty="0">
              <a:ln>
                <a:noFill/>
              </a:ln>
              <a:solidFill>
                <a:prstClr val="white"/>
              </a:solidFill>
              <a:effectLst/>
              <a:uLnTx/>
              <a:uFillTx/>
              <a:latin typeface="方正粗黑宋简体" panose="02000000000000000000" pitchFamily="2" charset="-122"/>
              <a:ea typeface="方正粗黑宋简体" panose="02000000000000000000" pitchFamily="2" charset="-122"/>
            </a:endParaRPr>
          </a:p>
        </p:txBody>
      </p:sp>
      <p:grpSp>
        <p:nvGrpSpPr>
          <p:cNvPr id="13" name="Group 13"/>
          <p:cNvGrpSpPr/>
          <p:nvPr/>
        </p:nvGrpSpPr>
        <p:grpSpPr>
          <a:xfrm>
            <a:off x="13858869" y="0"/>
            <a:ext cx="4429125" cy="10287000"/>
            <a:chOff x="0" y="0"/>
            <a:chExt cx="5905500" cy="13716000"/>
          </a:xfrm>
        </p:grpSpPr>
        <p:sp>
          <p:nvSpPr>
            <p:cNvPr id="14" name="Freeform 14"/>
            <p:cNvSpPr/>
            <p:nvPr/>
          </p:nvSpPr>
          <p:spPr>
            <a:xfrm>
              <a:off x="0" y="0"/>
              <a:ext cx="5905500" cy="13716000"/>
            </a:xfrm>
            <a:custGeom>
              <a:avLst/>
              <a:gdLst/>
              <a:ahLst/>
              <a:cxnLst/>
              <a:rect l="l" t="t" r="r" b="b"/>
              <a:pathLst>
                <a:path w="5905500" h="13716000">
                  <a:moveTo>
                    <a:pt x="0" y="0"/>
                  </a:moveTo>
                  <a:lnTo>
                    <a:pt x="5905500" y="0"/>
                  </a:lnTo>
                  <a:lnTo>
                    <a:pt x="5905500" y="13716000"/>
                  </a:lnTo>
                  <a:lnTo>
                    <a:pt x="0" y="13716000"/>
                  </a:lnTo>
                  <a:close/>
                </a:path>
              </a:pathLst>
            </a:custGeom>
            <a:solidFill>
              <a:srgbClr val="FFFFFF"/>
            </a:solidFill>
          </p:spPr>
        </p:sp>
      </p:grpSp>
      <p:sp>
        <p:nvSpPr>
          <p:cNvPr id="15" name="Freeform 15"/>
          <p:cNvSpPr/>
          <p:nvPr/>
        </p:nvSpPr>
        <p:spPr>
          <a:xfrm>
            <a:off x="10713238" y="5486133"/>
            <a:ext cx="7574756" cy="4785587"/>
          </a:xfrm>
          <a:custGeom>
            <a:avLst/>
            <a:gdLst/>
            <a:ahLst/>
            <a:cxnLst/>
            <a:rect l="l" t="t" r="r" b="b"/>
            <a:pathLst>
              <a:path w="7574756" h="4785587">
                <a:moveTo>
                  <a:pt x="0" y="0"/>
                </a:moveTo>
                <a:lnTo>
                  <a:pt x="7574756" y="0"/>
                </a:lnTo>
                <a:lnTo>
                  <a:pt x="7574756" y="4785587"/>
                </a:lnTo>
                <a:lnTo>
                  <a:pt x="0" y="47855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3">
            <a:extLst>
              <a:ext uri="{FF2B5EF4-FFF2-40B4-BE49-F238E27FC236}">
                <a16:creationId xmlns:a16="http://schemas.microsoft.com/office/drawing/2014/main" id="{6FAAD210-195C-45A5-A53B-8A1FCFE8B9F8}"/>
              </a:ext>
            </a:extLst>
          </p:cNvPr>
          <p:cNvSpPr txBox="1"/>
          <p:nvPr/>
        </p:nvSpPr>
        <p:spPr>
          <a:xfrm>
            <a:off x="14584627" y="2476500"/>
            <a:ext cx="2687649" cy="5041380"/>
          </a:xfrm>
          <a:prstGeom prst="rect">
            <a:avLst/>
          </a:prstGeom>
        </p:spPr>
        <p:txBody>
          <a:bodyPr wrap="square" lIns="0" tIns="0" rIns="0" bIns="0" rtlCol="0" anchor="t">
            <a:spAutoFit/>
          </a:bodyPr>
          <a:lstStyle/>
          <a:p>
            <a:pPr algn="ctr">
              <a:lnSpc>
                <a:spcPts val="3601"/>
              </a:lnSpc>
            </a:pPr>
            <a:r>
              <a:rPr lang="zh-CN" altLang="en-US" sz="2572" b="1" spc="79" dirty="0">
                <a:solidFill>
                  <a:srgbClr val="2F65DF"/>
                </a:solidFill>
                <a:latin typeface="微软雅黑" panose="020B0503020204020204" pitchFamily="34" charset="-122"/>
                <a:ea typeface="微软雅黑" panose="020B0503020204020204" pitchFamily="34" charset="-122"/>
              </a:rPr>
              <a:t>展示人：</a:t>
            </a:r>
            <a:endParaRPr lang="en-US" altLang="zh-CN" sz="2572" b="1" spc="79" dirty="0">
              <a:solidFill>
                <a:srgbClr val="2F65DF"/>
              </a:solidFill>
              <a:latin typeface="微软雅黑" panose="020B0503020204020204" pitchFamily="34" charset="-122"/>
              <a:ea typeface="微软雅黑" panose="020B0503020204020204" pitchFamily="34" charset="-122"/>
            </a:endParaRPr>
          </a:p>
          <a:p>
            <a:pPr algn="ctr">
              <a:lnSpc>
                <a:spcPts val="3601"/>
              </a:lnSpc>
            </a:pPr>
            <a:r>
              <a:rPr lang="zh-CN" altLang="en-US" sz="2572" b="1" spc="79" dirty="0">
                <a:solidFill>
                  <a:srgbClr val="2F65DF"/>
                </a:solidFill>
                <a:latin typeface="微软雅黑" panose="020B0503020204020204" pitchFamily="34" charset="-122"/>
                <a:ea typeface="微软雅黑" panose="020B0503020204020204" pitchFamily="34" charset="-122"/>
              </a:rPr>
              <a:t>范周宏</a:t>
            </a:r>
            <a:endParaRPr lang="en-US" altLang="zh-CN" sz="2572" b="1" spc="79" dirty="0">
              <a:solidFill>
                <a:srgbClr val="2F65DF"/>
              </a:solidFill>
              <a:latin typeface="微软雅黑" panose="020B0503020204020204" pitchFamily="34" charset="-122"/>
              <a:ea typeface="微软雅黑" panose="020B0503020204020204" pitchFamily="34" charset="-122"/>
            </a:endParaRPr>
          </a:p>
          <a:p>
            <a:pPr algn="ctr">
              <a:lnSpc>
                <a:spcPts val="3601"/>
              </a:lnSpc>
            </a:pPr>
            <a:endParaRPr lang="en-US" altLang="zh-CN" sz="2572" b="1" spc="79" dirty="0">
              <a:solidFill>
                <a:srgbClr val="2F65DF"/>
              </a:solidFill>
              <a:latin typeface="微软雅黑" panose="020B0503020204020204" pitchFamily="34" charset="-122"/>
              <a:ea typeface="微软雅黑" panose="020B0503020204020204" pitchFamily="34" charset="-122"/>
            </a:endParaRPr>
          </a:p>
          <a:p>
            <a:pPr algn="ctr">
              <a:lnSpc>
                <a:spcPts val="3601"/>
              </a:lnSpc>
            </a:pPr>
            <a:r>
              <a:rPr lang="zh-CN" altLang="en-US" sz="2572" b="1" spc="79" dirty="0">
                <a:solidFill>
                  <a:srgbClr val="2F65DF"/>
                </a:solidFill>
                <a:latin typeface="微软雅黑" panose="020B0503020204020204" pitchFamily="34" charset="-122"/>
                <a:ea typeface="微软雅黑" panose="020B0503020204020204" pitchFamily="34" charset="-122"/>
              </a:rPr>
              <a:t>本组成员：</a:t>
            </a:r>
            <a:endParaRPr lang="en-US" altLang="zh-CN" sz="2572" b="1" spc="79" dirty="0">
              <a:solidFill>
                <a:srgbClr val="2F65DF"/>
              </a:solidFill>
              <a:latin typeface="微软雅黑" panose="020B0503020204020204" pitchFamily="34" charset="-122"/>
              <a:ea typeface="微软雅黑" panose="020B0503020204020204" pitchFamily="34" charset="-122"/>
            </a:endParaRPr>
          </a:p>
          <a:p>
            <a:pPr algn="ctr">
              <a:lnSpc>
                <a:spcPts val="3601"/>
              </a:lnSpc>
            </a:pPr>
            <a:r>
              <a:rPr lang="zh-CN" altLang="en-US" sz="2572" b="1" spc="79" dirty="0">
                <a:solidFill>
                  <a:srgbClr val="2F65DF"/>
                </a:solidFill>
                <a:latin typeface="微软雅黑" panose="020B0503020204020204" pitchFamily="34" charset="-122"/>
                <a:ea typeface="微软雅黑" panose="020B0503020204020204" pitchFamily="34" charset="-122"/>
              </a:rPr>
              <a:t>周玥含</a:t>
            </a:r>
            <a:endParaRPr lang="en-US" altLang="zh-CN" sz="2572" b="1" spc="79" dirty="0">
              <a:solidFill>
                <a:srgbClr val="2F65DF"/>
              </a:solidFill>
              <a:latin typeface="微软雅黑" panose="020B0503020204020204" pitchFamily="34" charset="-122"/>
              <a:ea typeface="微软雅黑" panose="020B0503020204020204" pitchFamily="34" charset="-122"/>
            </a:endParaRPr>
          </a:p>
          <a:p>
            <a:pPr algn="ctr">
              <a:lnSpc>
                <a:spcPts val="3601"/>
              </a:lnSpc>
            </a:pPr>
            <a:r>
              <a:rPr lang="zh-CN" altLang="en-US" sz="2572" b="1" spc="79" dirty="0">
                <a:solidFill>
                  <a:srgbClr val="2F65DF"/>
                </a:solidFill>
                <a:latin typeface="微软雅黑" panose="020B0503020204020204" pitchFamily="34" charset="-122"/>
                <a:ea typeface="微软雅黑" panose="020B0503020204020204" pitchFamily="34" charset="-122"/>
              </a:rPr>
              <a:t>章正缘</a:t>
            </a:r>
            <a:endParaRPr lang="en-US" altLang="zh-CN" sz="2572" b="1" spc="79" dirty="0">
              <a:solidFill>
                <a:srgbClr val="2F65DF"/>
              </a:solidFill>
              <a:latin typeface="微软雅黑" panose="020B0503020204020204" pitchFamily="34" charset="-122"/>
              <a:ea typeface="微软雅黑" panose="020B0503020204020204" pitchFamily="34" charset="-122"/>
            </a:endParaRPr>
          </a:p>
          <a:p>
            <a:pPr algn="ctr">
              <a:lnSpc>
                <a:spcPts val="3601"/>
              </a:lnSpc>
            </a:pPr>
            <a:r>
              <a:rPr lang="zh-CN" altLang="en-US" sz="2572" b="1" spc="79" dirty="0">
                <a:solidFill>
                  <a:srgbClr val="2F65DF"/>
                </a:solidFill>
                <a:latin typeface="微软雅黑" panose="020B0503020204020204" pitchFamily="34" charset="-122"/>
                <a:ea typeface="微软雅黑" panose="020B0503020204020204" pitchFamily="34" charset="-122"/>
              </a:rPr>
              <a:t>潘漪滢</a:t>
            </a:r>
            <a:endParaRPr lang="en-US" altLang="zh-CN" sz="2572" b="1" spc="79" dirty="0">
              <a:solidFill>
                <a:srgbClr val="2F65DF"/>
              </a:solidFill>
              <a:latin typeface="微软雅黑" panose="020B0503020204020204" pitchFamily="34" charset="-122"/>
              <a:ea typeface="微软雅黑" panose="020B0503020204020204" pitchFamily="34" charset="-122"/>
            </a:endParaRPr>
          </a:p>
          <a:p>
            <a:pPr algn="ctr">
              <a:lnSpc>
                <a:spcPts val="3601"/>
              </a:lnSpc>
            </a:pPr>
            <a:r>
              <a:rPr lang="zh-CN" altLang="en-US" sz="2572" b="1" spc="79" dirty="0">
                <a:solidFill>
                  <a:srgbClr val="2F65DF"/>
                </a:solidFill>
                <a:latin typeface="微软雅黑" panose="020B0503020204020204" pitchFamily="34" charset="-122"/>
                <a:ea typeface="微软雅黑" panose="020B0503020204020204" pitchFamily="34" charset="-122"/>
              </a:rPr>
              <a:t>钟思怡</a:t>
            </a:r>
            <a:endParaRPr lang="en-US" altLang="zh-CN" sz="2572" b="1" spc="79" dirty="0">
              <a:solidFill>
                <a:srgbClr val="2F65DF"/>
              </a:solidFill>
              <a:latin typeface="微软雅黑" panose="020B0503020204020204" pitchFamily="34" charset="-122"/>
              <a:ea typeface="微软雅黑" panose="020B0503020204020204" pitchFamily="34" charset="-122"/>
            </a:endParaRPr>
          </a:p>
          <a:p>
            <a:pPr algn="ctr">
              <a:lnSpc>
                <a:spcPts val="3601"/>
              </a:lnSpc>
            </a:pPr>
            <a:r>
              <a:rPr lang="zh-CN" altLang="en-US" sz="2572" b="1" spc="79" dirty="0">
                <a:solidFill>
                  <a:srgbClr val="2F65DF"/>
                </a:solidFill>
                <a:latin typeface="微软雅黑" panose="020B0503020204020204" pitchFamily="34" charset="-122"/>
                <a:ea typeface="微软雅黑" panose="020B0503020204020204" pitchFamily="34" charset="-122"/>
              </a:rPr>
              <a:t>田骏凯</a:t>
            </a:r>
            <a:endParaRPr lang="en-US" altLang="zh-CN" sz="2572" b="1" spc="79" dirty="0">
              <a:solidFill>
                <a:srgbClr val="2F65DF"/>
              </a:solidFill>
              <a:latin typeface="微软雅黑" panose="020B0503020204020204" pitchFamily="34" charset="-122"/>
              <a:ea typeface="微软雅黑" panose="020B0503020204020204" pitchFamily="34" charset="-122"/>
            </a:endParaRPr>
          </a:p>
          <a:p>
            <a:pPr algn="ctr">
              <a:lnSpc>
                <a:spcPts val="3601"/>
              </a:lnSpc>
            </a:pPr>
            <a:r>
              <a:rPr lang="zh-CN" altLang="en-US" sz="2572" b="1" spc="79" dirty="0">
                <a:solidFill>
                  <a:srgbClr val="2F65DF"/>
                </a:solidFill>
                <a:latin typeface="微软雅黑" panose="020B0503020204020204" pitchFamily="34" charset="-122"/>
                <a:ea typeface="微软雅黑" panose="020B0503020204020204" pitchFamily="34" charset="-122"/>
              </a:rPr>
              <a:t>刘一鸣</a:t>
            </a:r>
            <a:endParaRPr lang="en-US" altLang="zh-CN" sz="2572" b="1" spc="79" dirty="0">
              <a:solidFill>
                <a:srgbClr val="2F65DF"/>
              </a:solidFill>
              <a:latin typeface="微软雅黑" panose="020B0503020204020204" pitchFamily="34" charset="-122"/>
              <a:ea typeface="微软雅黑" panose="020B0503020204020204" pitchFamily="34" charset="-122"/>
            </a:endParaRPr>
          </a:p>
          <a:p>
            <a:pPr algn="ctr">
              <a:lnSpc>
                <a:spcPts val="3601"/>
              </a:lnSpc>
            </a:pPr>
            <a:r>
              <a:rPr lang="zh-CN" altLang="en-US" sz="2572" b="1" spc="79" dirty="0">
                <a:solidFill>
                  <a:srgbClr val="2F65DF"/>
                </a:solidFill>
                <a:latin typeface="微软雅黑" panose="020B0503020204020204" pitchFamily="34" charset="-122"/>
                <a:ea typeface="微软雅黑" panose="020B0503020204020204" pitchFamily="34" charset="-122"/>
              </a:rPr>
              <a:t>鲁诗瑶</a:t>
            </a:r>
            <a:endParaRPr lang="en-US" sz="2572" b="1" spc="79" dirty="0">
              <a:solidFill>
                <a:srgbClr val="2F65DF"/>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A6304B17-8322-4438-B26D-847CDA2931CF}"/>
              </a:ext>
            </a:extLst>
          </p:cNvPr>
          <p:cNvSpPr txBox="1"/>
          <p:nvPr/>
        </p:nvSpPr>
        <p:spPr>
          <a:xfrm>
            <a:off x="1413151" y="5237053"/>
            <a:ext cx="11430000" cy="3046988"/>
          </a:xfrm>
          <a:prstGeom prst="rect">
            <a:avLst/>
          </a:prstGeom>
          <a:noFill/>
        </p:spPr>
        <p:txBody>
          <a:bodyPr wrap="square" rtlCol="0">
            <a:spAutoFit/>
          </a:bodyPr>
          <a:lstStyle/>
          <a:p>
            <a:pPr algn="l">
              <a:lnSpc>
                <a:spcPct val="150000"/>
              </a:lnSpc>
            </a:pPr>
            <a:r>
              <a:rPr lang="zh-CN" altLang="zh-CN" sz="2400" kern="0" dirty="0">
                <a:solidFill>
                  <a:schemeClr val="bg1"/>
                </a:solidFill>
                <a:effectLst/>
                <a:latin typeface="+mn-ea"/>
                <a:cs typeface="华文仿宋" panose="02010600040101010101" pitchFamily="2" charset="-122"/>
              </a:rPr>
              <a:t>作者：张璐（第一作者） 乌云特娜</a:t>
            </a:r>
            <a:r>
              <a:rPr lang="en-US" altLang="zh-CN" sz="2400" kern="0" dirty="0">
                <a:solidFill>
                  <a:schemeClr val="bg1"/>
                </a:solidFill>
                <a:effectLst/>
                <a:latin typeface="+mn-ea"/>
                <a:cs typeface="华文仿宋" panose="02010600040101010101" pitchFamily="2" charset="-122"/>
              </a:rPr>
              <a:t>**</a:t>
            </a:r>
            <a:r>
              <a:rPr lang="zh-CN" altLang="zh-CN" sz="2400" kern="0" dirty="0">
                <a:solidFill>
                  <a:schemeClr val="bg1"/>
                </a:solidFill>
                <a:effectLst/>
                <a:latin typeface="+mn-ea"/>
                <a:cs typeface="华文仿宋" panose="02010600040101010101" pitchFamily="2" charset="-122"/>
              </a:rPr>
              <a:t>（通信作者，女，博士，内蒙古师范大学教授，博士生导师） 金童林 贾彦茹</a:t>
            </a:r>
            <a:endParaRPr lang="zh-CN" altLang="zh-CN" sz="2400" kern="100" dirty="0">
              <a:solidFill>
                <a:schemeClr val="bg1"/>
              </a:solidFill>
              <a:effectLst/>
              <a:latin typeface="+mn-ea"/>
              <a:cs typeface="Times New Roman" panose="02020603050405020304" pitchFamily="18" charset="0"/>
            </a:endParaRPr>
          </a:p>
          <a:p>
            <a:pPr algn="l">
              <a:lnSpc>
                <a:spcPct val="150000"/>
              </a:lnSpc>
            </a:pPr>
            <a:r>
              <a:rPr lang="zh-CN" altLang="zh-CN" sz="2400" kern="0" dirty="0">
                <a:solidFill>
                  <a:schemeClr val="bg1"/>
                </a:solidFill>
                <a:effectLst/>
                <a:latin typeface="+mn-ea"/>
                <a:cs typeface="华文仿宋" panose="02010600040101010101" pitchFamily="2" charset="-122"/>
              </a:rPr>
              <a:t>文献来源：应用心理学</a:t>
            </a:r>
            <a:r>
              <a:rPr lang="en-US" altLang="zh-CN" sz="2400" kern="0" dirty="0">
                <a:solidFill>
                  <a:schemeClr val="bg1"/>
                </a:solidFill>
                <a:effectLst/>
                <a:latin typeface="+mn-ea"/>
                <a:cs typeface="华文仿宋" panose="02010600040101010101" pitchFamily="2" charset="-122"/>
              </a:rPr>
              <a:t>(Chinese Journal of Applied Psychology)</a:t>
            </a:r>
            <a:r>
              <a:rPr lang="zh-CN" altLang="zh-CN" sz="2400" kern="0" dirty="0">
                <a:solidFill>
                  <a:schemeClr val="bg1"/>
                </a:solidFill>
                <a:effectLst/>
                <a:latin typeface="+mn-ea"/>
                <a:cs typeface="华文仿宋" panose="02010600040101010101" pitchFamily="2" charset="-122"/>
              </a:rPr>
              <a:t>，由浙江省心理学会与浙江大学主办</a:t>
            </a:r>
            <a:endParaRPr lang="zh-CN" altLang="zh-CN" sz="2400" kern="100" dirty="0">
              <a:solidFill>
                <a:schemeClr val="bg1"/>
              </a:solidFill>
              <a:effectLst/>
              <a:latin typeface="+mn-ea"/>
              <a:cs typeface="Times New Roman" panose="02020603050405020304" pitchFamily="18" charset="0"/>
            </a:endParaRPr>
          </a:p>
          <a:p>
            <a:r>
              <a:rPr lang="zh-CN" altLang="zh-CN" sz="2400" kern="0" dirty="0">
                <a:solidFill>
                  <a:schemeClr val="bg1"/>
                </a:solidFill>
                <a:effectLst/>
                <a:latin typeface="+mn-ea"/>
                <a:cs typeface="华文仿宋" panose="02010600040101010101" pitchFamily="2" charset="-122"/>
              </a:rPr>
              <a:t>发表时间：</a:t>
            </a:r>
            <a:r>
              <a:rPr lang="en-US" altLang="zh-CN" sz="2400" kern="0" dirty="0">
                <a:solidFill>
                  <a:schemeClr val="bg1"/>
                </a:solidFill>
                <a:effectLst/>
                <a:latin typeface="+mn-ea"/>
                <a:cs typeface="华文仿宋" panose="02010600040101010101" pitchFamily="2" charset="-122"/>
              </a:rPr>
              <a:t>2022</a:t>
            </a:r>
            <a:r>
              <a:rPr lang="zh-CN" altLang="zh-CN" sz="2400" kern="0" dirty="0">
                <a:solidFill>
                  <a:schemeClr val="bg1"/>
                </a:solidFill>
                <a:effectLst/>
                <a:latin typeface="+mn-ea"/>
                <a:cs typeface="华文仿宋" panose="02010600040101010101" pitchFamily="2" charset="-122"/>
              </a:rPr>
              <a:t>年</a:t>
            </a:r>
            <a:r>
              <a:rPr lang="en-US" altLang="zh-CN" sz="2400" kern="0" dirty="0">
                <a:solidFill>
                  <a:schemeClr val="bg1"/>
                </a:solidFill>
                <a:effectLst/>
                <a:latin typeface="+mn-ea"/>
                <a:cs typeface="华文仿宋" panose="02010600040101010101" pitchFamily="2" charset="-122"/>
              </a:rPr>
              <a:t>6</a:t>
            </a:r>
            <a:r>
              <a:rPr lang="zh-CN" altLang="zh-CN" sz="2400" kern="0" dirty="0">
                <a:solidFill>
                  <a:schemeClr val="bg1"/>
                </a:solidFill>
                <a:effectLst/>
                <a:latin typeface="+mn-ea"/>
                <a:cs typeface="华文仿宋" panose="02010600040101010101" pitchFamily="2" charset="-122"/>
              </a:rPr>
              <a:t>月</a:t>
            </a:r>
            <a:r>
              <a:rPr lang="en-US" altLang="zh-CN" sz="2400" kern="0" dirty="0">
                <a:solidFill>
                  <a:schemeClr val="bg1"/>
                </a:solidFill>
                <a:effectLst/>
                <a:latin typeface="+mn-ea"/>
                <a:cs typeface="华文仿宋" panose="02010600040101010101" pitchFamily="2" charset="-122"/>
              </a:rPr>
              <a:t>15</a:t>
            </a:r>
            <a:r>
              <a:rPr lang="zh-CN" altLang="zh-CN" sz="2400" kern="0" dirty="0">
                <a:solidFill>
                  <a:schemeClr val="bg1"/>
                </a:solidFill>
                <a:effectLst/>
                <a:latin typeface="+mn-ea"/>
                <a:cs typeface="华文仿宋" panose="02010600040101010101" pitchFamily="2" charset="-122"/>
              </a:rPr>
              <a:t>日</a:t>
            </a:r>
            <a:endParaRPr lang="en-US" altLang="zh-CN" sz="2400" kern="0" dirty="0">
              <a:solidFill>
                <a:schemeClr val="bg1"/>
              </a:solidFill>
              <a:effectLst/>
              <a:latin typeface="+mn-ea"/>
              <a:cs typeface="华文仿宋" panose="02010600040101010101" pitchFamily="2" charset="-122"/>
            </a:endParaRPr>
          </a:p>
          <a:p>
            <a:r>
              <a:rPr lang="zh-CN" altLang="en-US" sz="2400" dirty="0">
                <a:solidFill>
                  <a:schemeClr val="bg1"/>
                </a:solidFill>
                <a:latin typeface="+mn-ea"/>
              </a:rPr>
              <a:t>关键词：大学生；网络亲社会行为；信度；效度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70096" y="3924300"/>
            <a:ext cx="14412904" cy="1814728"/>
          </a:xfrm>
          <a:prstGeom prst="rect">
            <a:avLst/>
          </a:prstGeom>
        </p:spPr>
        <p:txBody>
          <a:bodyPr wrap="square" lIns="0" tIns="0" rIns="0" bIns="0" rtlCol="0" anchor="t">
            <a:spAutoFit/>
          </a:bodyPr>
          <a:lstStyle/>
          <a:p>
            <a:pPr marL="342900" lvl="0" indent="-342900" algn="just">
              <a:lnSpc>
                <a:spcPct val="200000"/>
              </a:lnSpc>
              <a:buFont typeface="Wingdings" panose="05000000000000000000" pitchFamily="2" charset="2"/>
              <a:buChar char=""/>
            </a:pPr>
            <a:r>
              <a:rPr lang="zh-CN" altLang="en-US" sz="3200" kern="100" dirty="0">
                <a:latin typeface="Times New Roman" panose="02020603050405020304" pitchFamily="18" charset="0"/>
                <a:cs typeface="Times New Roman" panose="02020603050405020304" pitchFamily="18" charset="0"/>
              </a:rPr>
              <a:t>网络亲社会行为量表的</a:t>
            </a:r>
            <a:r>
              <a:rPr lang="en-US" altLang="zh-CN" sz="3200" kern="100" dirty="0">
                <a:latin typeface="Times New Roman" panose="02020603050405020304" pitchFamily="18" charset="0"/>
                <a:cs typeface="Times New Roman" panose="02020603050405020304" pitchFamily="18" charset="0"/>
              </a:rPr>
              <a:t>alpha</a:t>
            </a:r>
            <a:r>
              <a:rPr lang="zh-CN" altLang="en-US" sz="3200" kern="100" dirty="0">
                <a:latin typeface="Times New Roman" panose="02020603050405020304" pitchFamily="18" charset="0"/>
                <a:cs typeface="Times New Roman" panose="02020603050405020304" pitchFamily="18" charset="0"/>
              </a:rPr>
              <a:t>系数为</a:t>
            </a:r>
            <a:r>
              <a:rPr lang="en-US" altLang="zh-CN" sz="3200" kern="100">
                <a:effectLst/>
                <a:latin typeface="Times New Roman" panose="02020603050405020304" pitchFamily="18" charset="0"/>
                <a:cs typeface="Times New Roman" panose="02020603050405020304" pitchFamily="18" charset="0"/>
              </a:rPr>
              <a:t>0.83</a:t>
            </a:r>
            <a:r>
              <a:rPr lang="zh-CN" altLang="en-US" sz="3200" kern="100">
                <a:effectLst/>
                <a:latin typeface="Times New Roman" panose="02020603050405020304" pitchFamily="18" charset="0"/>
                <a:cs typeface="Times New Roman" panose="02020603050405020304" pitchFamily="18" charset="0"/>
              </a:rPr>
              <a:t>。</a:t>
            </a:r>
            <a:endParaRPr lang="en-US" altLang="zh-CN" sz="3200" kern="100" dirty="0">
              <a:effectLst/>
              <a:latin typeface="Times New Roman" panose="02020603050405020304" pitchFamily="18" charset="0"/>
              <a:cs typeface="Times New Roman" panose="02020603050405020304" pitchFamily="18" charset="0"/>
            </a:endParaRPr>
          </a:p>
          <a:p>
            <a:pPr marL="342900" lvl="0" indent="-342900" algn="just">
              <a:lnSpc>
                <a:spcPct val="200000"/>
              </a:lnSpc>
              <a:buFont typeface="Wingdings" panose="05000000000000000000" pitchFamily="2" charset="2"/>
              <a:buChar char=""/>
            </a:pPr>
            <a:r>
              <a:rPr lang="zh-CN" altLang="en-US" sz="3200" kern="100" dirty="0">
                <a:effectLst/>
                <a:latin typeface="Times New Roman" panose="02020603050405020304" pitchFamily="18" charset="0"/>
                <a:cs typeface="Times New Roman" panose="02020603050405020304" pitchFamily="18" charset="0"/>
              </a:rPr>
              <a:t>各条目的选择均存在显著差异，</a:t>
            </a:r>
            <a:r>
              <a:rPr lang="en-US" altLang="zh-CN" sz="3200" kern="100" dirty="0">
                <a:effectLst/>
                <a:latin typeface="Times New Roman" panose="02020603050405020304" pitchFamily="18" charset="0"/>
                <a:cs typeface="Times New Roman" panose="02020603050405020304" pitchFamily="18" charset="0"/>
              </a:rPr>
              <a:t>χ2(4)</a:t>
            </a:r>
            <a:r>
              <a:rPr lang="zh-CN" altLang="en-US" sz="3200" kern="100" dirty="0">
                <a:effectLst/>
                <a:latin typeface="Times New Roman" panose="02020603050405020304" pitchFamily="18" charset="0"/>
                <a:cs typeface="Times New Roman" panose="02020603050405020304" pitchFamily="18" charset="0"/>
              </a:rPr>
              <a:t>值在</a:t>
            </a:r>
            <a:r>
              <a:rPr lang="en-US" altLang="zh-CN" sz="3200" kern="100" dirty="0">
                <a:effectLst/>
                <a:latin typeface="Times New Roman" panose="02020603050405020304" pitchFamily="18" charset="0"/>
                <a:cs typeface="Times New Roman" panose="02020603050405020304" pitchFamily="18" charset="0"/>
              </a:rPr>
              <a:t>10.50</a:t>
            </a:r>
            <a:r>
              <a:rPr lang="zh-CN" altLang="en-US" sz="3200" kern="100" dirty="0">
                <a:effectLst/>
                <a:latin typeface="Times New Roman" panose="02020603050405020304" pitchFamily="18" charset="0"/>
                <a:cs typeface="Times New Roman" panose="02020603050405020304" pitchFamily="18" charset="0"/>
              </a:rPr>
              <a:t>～</a:t>
            </a:r>
            <a:r>
              <a:rPr lang="en-US" altLang="zh-CN" sz="3200" kern="100" dirty="0">
                <a:effectLst/>
                <a:latin typeface="Times New Roman" panose="02020603050405020304" pitchFamily="18" charset="0"/>
                <a:cs typeface="Times New Roman" panose="02020603050405020304" pitchFamily="18" charset="0"/>
              </a:rPr>
              <a:t>42.50</a:t>
            </a:r>
            <a:r>
              <a:rPr lang="zh-CN" altLang="en-US" sz="3200" kern="100" dirty="0">
                <a:effectLst/>
                <a:latin typeface="Times New Roman" panose="02020603050405020304" pitchFamily="18" charset="0"/>
                <a:cs typeface="Times New Roman" panose="02020603050405020304" pitchFamily="18" charset="0"/>
              </a:rPr>
              <a:t>（</a:t>
            </a:r>
            <a:r>
              <a:rPr lang="en-US" altLang="zh-CN" sz="3200" kern="100" dirty="0">
                <a:effectLst/>
                <a:latin typeface="Times New Roman" panose="02020603050405020304" pitchFamily="18" charset="0"/>
                <a:cs typeface="Times New Roman" panose="02020603050405020304" pitchFamily="18" charset="0"/>
              </a:rPr>
              <a:t>p&lt;0.05</a:t>
            </a:r>
            <a:r>
              <a:rPr lang="zh-CN" altLang="en-US" sz="3200" kern="100" dirty="0">
                <a:effectLst/>
                <a:latin typeface="Times New Roman" panose="02020603050405020304" pitchFamily="18" charset="0"/>
                <a:cs typeface="Times New Roman" panose="02020603050405020304" pitchFamily="18" charset="0"/>
              </a:rPr>
              <a:t>）之间。</a:t>
            </a:r>
            <a:endParaRPr lang="zh-CN" altLang="zh-CN" sz="2400" kern="100" dirty="0">
              <a:effectLst/>
              <a:latin typeface="Times New Roman" panose="02020603050405020304" pitchFamily="18" charset="0"/>
              <a:cs typeface="Times New Roman" panose="02020603050405020304" pitchFamily="18" charset="0"/>
            </a:endParaRPr>
          </a:p>
        </p:txBody>
      </p:sp>
      <p:grpSp>
        <p:nvGrpSpPr>
          <p:cNvPr id="6" name="Group 3">
            <a:extLst>
              <a:ext uri="{FF2B5EF4-FFF2-40B4-BE49-F238E27FC236}">
                <a16:creationId xmlns:a16="http://schemas.microsoft.com/office/drawing/2014/main" id="{0BED2407-5700-411D-8C8F-50EE27B2F903}"/>
              </a:ext>
            </a:extLst>
          </p:cNvPr>
          <p:cNvGrpSpPr/>
          <p:nvPr/>
        </p:nvGrpSpPr>
        <p:grpSpPr>
          <a:xfrm>
            <a:off x="1676400" y="1238912"/>
            <a:ext cx="4724400" cy="1247934"/>
            <a:chOff x="0" y="-9525"/>
            <a:chExt cx="6299200" cy="1663912"/>
          </a:xfrm>
        </p:grpSpPr>
        <p:sp>
          <p:nvSpPr>
            <p:cNvPr id="7" name="Freeform 4">
              <a:extLst>
                <a:ext uri="{FF2B5EF4-FFF2-40B4-BE49-F238E27FC236}">
                  <a16:creationId xmlns:a16="http://schemas.microsoft.com/office/drawing/2014/main" id="{EF1A776C-12BB-4832-B703-52BB21364581}"/>
                </a:ext>
              </a:extLst>
            </p:cNvPr>
            <p:cNvSpPr/>
            <p:nvPr/>
          </p:nvSpPr>
          <p:spPr>
            <a:xfrm>
              <a:off x="0" y="511387"/>
              <a:ext cx="5384800" cy="1143000"/>
            </a:xfrm>
            <a:custGeom>
              <a:avLst/>
              <a:gdLst/>
              <a:ahLst/>
              <a:cxnLst/>
              <a:rect l="l" t="t" r="r" b="b"/>
              <a:pathLst>
                <a:path w="5384800" h="1143000">
                  <a:moveTo>
                    <a:pt x="0" y="0"/>
                  </a:moveTo>
                  <a:lnTo>
                    <a:pt x="5384800" y="0"/>
                  </a:lnTo>
                  <a:lnTo>
                    <a:pt x="53848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t="-687990" r="-129787" b="-294562"/>
              </a:stretch>
            </a:blipFill>
          </p:spPr>
        </p:sp>
        <p:sp>
          <p:nvSpPr>
            <p:cNvPr id="8" name="TextBox 5">
              <a:extLst>
                <a:ext uri="{FF2B5EF4-FFF2-40B4-BE49-F238E27FC236}">
                  <a16:creationId xmlns:a16="http://schemas.microsoft.com/office/drawing/2014/main" id="{6A10FD99-5F37-4C87-B198-7768F2049A18}"/>
                </a:ext>
              </a:extLst>
            </p:cNvPr>
            <p:cNvSpPr txBox="1"/>
            <p:nvPr/>
          </p:nvSpPr>
          <p:spPr>
            <a:xfrm>
              <a:off x="457200" y="-9525"/>
              <a:ext cx="5842000" cy="1145613"/>
            </a:xfrm>
            <a:prstGeom prst="rect">
              <a:avLst/>
            </a:prstGeom>
          </p:spPr>
          <p:txBody>
            <a:bodyPr wrap="square" lIns="0" tIns="0" rIns="0" bIns="0" rtlCol="0" anchor="t">
              <a:spAutoFit/>
            </a:bodyPr>
            <a:lstStyle/>
            <a:p>
              <a:pPr algn="l">
                <a:lnSpc>
                  <a:spcPts val="6720"/>
                </a:lnSpc>
              </a:pPr>
              <a:r>
                <a:rPr lang="zh-CN" altLang="en-US" sz="5600" dirty="0">
                  <a:solidFill>
                    <a:srgbClr val="000000"/>
                  </a:solidFill>
                  <a:ea typeface="字由点字典黑 65J"/>
                </a:rPr>
                <a:t>内容效度检验</a:t>
              </a:r>
              <a:endParaRPr lang="en-US" sz="5600" dirty="0">
                <a:solidFill>
                  <a:srgbClr val="000000"/>
                </a:solidFill>
                <a:ea typeface="字由点字典黑 65J"/>
              </a:endParaRPr>
            </a:p>
          </p:txBody>
        </p:sp>
      </p:grpSp>
    </p:spTree>
    <p:extLst>
      <p:ext uri="{BB962C8B-B14F-4D97-AF65-F5344CB8AC3E}">
        <p14:creationId xmlns:p14="http://schemas.microsoft.com/office/powerpoint/2010/main" val="1726794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76400" y="1238912"/>
            <a:ext cx="4038600" cy="1247934"/>
            <a:chOff x="0" y="-9525"/>
            <a:chExt cx="5384800" cy="1663912"/>
          </a:xfrm>
        </p:grpSpPr>
        <p:sp>
          <p:nvSpPr>
            <p:cNvPr id="4" name="Freeform 4"/>
            <p:cNvSpPr/>
            <p:nvPr/>
          </p:nvSpPr>
          <p:spPr>
            <a:xfrm>
              <a:off x="0" y="511387"/>
              <a:ext cx="5384800" cy="1143000"/>
            </a:xfrm>
            <a:custGeom>
              <a:avLst/>
              <a:gdLst/>
              <a:ahLst/>
              <a:cxnLst/>
              <a:rect l="l" t="t" r="r" b="b"/>
              <a:pathLst>
                <a:path w="5384800" h="1143000">
                  <a:moveTo>
                    <a:pt x="0" y="0"/>
                  </a:moveTo>
                  <a:lnTo>
                    <a:pt x="5384800" y="0"/>
                  </a:lnTo>
                  <a:lnTo>
                    <a:pt x="53848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t="-687990" r="-129787" b="-294562"/>
              </a:stretch>
            </a:blipFill>
          </p:spPr>
        </p:sp>
        <p:sp>
          <p:nvSpPr>
            <p:cNvPr id="5" name="TextBox 5"/>
            <p:cNvSpPr txBox="1"/>
            <p:nvPr/>
          </p:nvSpPr>
          <p:spPr>
            <a:xfrm>
              <a:off x="457200" y="-9525"/>
              <a:ext cx="4851400" cy="1145613"/>
            </a:xfrm>
            <a:prstGeom prst="rect">
              <a:avLst/>
            </a:prstGeom>
          </p:spPr>
          <p:txBody>
            <a:bodyPr lIns="0" tIns="0" rIns="0" bIns="0" rtlCol="0" anchor="t">
              <a:spAutoFit/>
            </a:bodyPr>
            <a:lstStyle/>
            <a:p>
              <a:pPr algn="l">
                <a:lnSpc>
                  <a:spcPts val="6720"/>
                </a:lnSpc>
              </a:pPr>
              <a:r>
                <a:rPr lang="zh-CN" altLang="en-US" sz="5600" dirty="0">
                  <a:solidFill>
                    <a:srgbClr val="000000"/>
                  </a:solidFill>
                  <a:ea typeface="字由点字典黑 65J"/>
                </a:rPr>
                <a:t>校准工具</a:t>
              </a:r>
              <a:endParaRPr lang="en-US" sz="5600" dirty="0">
                <a:solidFill>
                  <a:srgbClr val="000000"/>
                </a:solidFill>
                <a:ea typeface="字由点字典黑 65J"/>
              </a:endParaRPr>
            </a:p>
          </p:txBody>
        </p:sp>
      </p:grpSp>
      <p:grpSp>
        <p:nvGrpSpPr>
          <p:cNvPr id="62" name="组合 61">
            <a:extLst>
              <a:ext uri="{FF2B5EF4-FFF2-40B4-BE49-F238E27FC236}">
                <a16:creationId xmlns:a16="http://schemas.microsoft.com/office/drawing/2014/main" id="{9BE6CD4B-8F54-4764-BB57-7909A155930D}"/>
              </a:ext>
            </a:extLst>
          </p:cNvPr>
          <p:cNvGrpSpPr/>
          <p:nvPr/>
        </p:nvGrpSpPr>
        <p:grpSpPr>
          <a:xfrm>
            <a:off x="1041428" y="3924300"/>
            <a:ext cx="6127052" cy="5312774"/>
            <a:chOff x="1093058" y="4598707"/>
            <a:chExt cx="6200664" cy="6326112"/>
          </a:xfrm>
        </p:grpSpPr>
        <p:sp>
          <p:nvSpPr>
            <p:cNvPr id="61" name="矩形: 圆角 60">
              <a:extLst>
                <a:ext uri="{FF2B5EF4-FFF2-40B4-BE49-F238E27FC236}">
                  <a16:creationId xmlns:a16="http://schemas.microsoft.com/office/drawing/2014/main" id="{6918E86E-FAE4-42BA-B691-D02BE6FEAFCE}"/>
                </a:ext>
              </a:extLst>
            </p:cNvPr>
            <p:cNvSpPr/>
            <p:nvPr/>
          </p:nvSpPr>
          <p:spPr>
            <a:xfrm>
              <a:off x="1093058" y="4598707"/>
              <a:ext cx="6200664" cy="6326112"/>
            </a:xfrm>
            <a:prstGeom prst="roundRect">
              <a:avLst/>
            </a:prstGeom>
            <a:ln w="57150">
              <a:solidFill>
                <a:srgbClr val="2F65D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D2B3F23E-5BF3-4FE3-BA9B-842A32C86B00}"/>
                </a:ext>
              </a:extLst>
            </p:cNvPr>
            <p:cNvSpPr txBox="1"/>
            <p:nvPr/>
          </p:nvSpPr>
          <p:spPr>
            <a:xfrm>
              <a:off x="1450190" y="5465289"/>
              <a:ext cx="5486400" cy="4214527"/>
            </a:xfrm>
            <a:prstGeom prst="rect">
              <a:avLst/>
            </a:prstGeom>
            <a:noFill/>
          </p:spPr>
          <p:txBody>
            <a:bodyPr wrap="square" rtlCol="0">
              <a:spAutoFit/>
            </a:bodyPr>
            <a:lstStyle/>
            <a:p>
              <a:pPr algn="just"/>
              <a:r>
                <a:rPr lang="zh-CN" altLang="en-US" sz="2800" dirty="0">
                  <a:latin typeface="Times New Roman" panose="02020603050405020304" pitchFamily="18" charset="0"/>
                  <a:cs typeface="Times New Roman" panose="02020603050405020304" pitchFamily="18" charset="0"/>
                </a:rPr>
                <a:t>网络亲社会行为会促进个体积极主动地参与网络求助且与现实亲社会行为、亲社会倾向呈正相关。</a:t>
              </a:r>
              <a:endParaRPr lang="en-US" altLang="zh-CN" sz="2800" dirty="0">
                <a:latin typeface="Times New Roman" panose="02020603050405020304" pitchFamily="18" charset="0"/>
                <a:cs typeface="Times New Roman" panose="02020603050405020304" pitchFamily="18" charset="0"/>
              </a:endParaRPr>
            </a:p>
            <a:p>
              <a:pPr algn="just"/>
              <a:endParaRPr lang="en-US" altLang="zh-CN" sz="2800" dirty="0">
                <a:latin typeface="Times New Roman" panose="02020603050405020304" pitchFamily="18" charset="0"/>
                <a:cs typeface="Times New Roman" panose="02020603050405020304" pitchFamily="18" charset="0"/>
              </a:endParaRPr>
            </a:p>
            <a:p>
              <a:pPr algn="just"/>
              <a:r>
                <a:rPr lang="zh-CN" altLang="en-US" sz="2800" dirty="0">
                  <a:latin typeface="Times New Roman" panose="02020603050405020304" pitchFamily="18" charset="0"/>
                  <a:cs typeface="Times New Roman" panose="02020603050405020304" pitchFamily="18" charset="0"/>
                </a:rPr>
                <a:t>道德价值观（如道德推脱、道德认同）与个体的亲社会行为、网络利他行为呈显著相关（高玲等，</a:t>
              </a:r>
              <a:r>
                <a:rPr lang="en-US" altLang="zh-CN" sz="2800" dirty="0">
                  <a:latin typeface="Times New Roman" panose="02020603050405020304" pitchFamily="18" charset="0"/>
                  <a:cs typeface="Times New Roman" panose="02020603050405020304" pitchFamily="18" charset="0"/>
                </a:rPr>
                <a:t>2021</a:t>
              </a:r>
              <a:r>
                <a:rPr lang="zh-CN" altLang="en-US" sz="2800" dirty="0">
                  <a:latin typeface="Times New Roman" panose="02020603050405020304" pitchFamily="18" charset="0"/>
                  <a:cs typeface="Times New Roman" panose="02020603050405020304" pitchFamily="18" charset="0"/>
                </a:rPr>
                <a:t>；刘慧瀛等，</a:t>
              </a:r>
              <a:r>
                <a:rPr lang="en-US" altLang="zh-CN" sz="2800" dirty="0">
                  <a:latin typeface="Times New Roman" panose="02020603050405020304" pitchFamily="18" charset="0"/>
                  <a:cs typeface="Times New Roman" panose="02020603050405020304" pitchFamily="18" charset="0"/>
                </a:rPr>
                <a:t>2021</a:t>
              </a:r>
              <a:r>
                <a:rPr lang="zh-CN" altLang="en-US" sz="2800" dirty="0">
                  <a:latin typeface="Times New Roman" panose="02020603050405020304" pitchFamily="18" charset="0"/>
                  <a:cs typeface="Times New Roman" panose="02020603050405020304" pitchFamily="18" charset="0"/>
                </a:rPr>
                <a:t>）。</a:t>
              </a:r>
            </a:p>
          </p:txBody>
        </p:sp>
      </p:grpSp>
      <p:grpSp>
        <p:nvGrpSpPr>
          <p:cNvPr id="6" name="组合 5">
            <a:extLst>
              <a:ext uri="{FF2B5EF4-FFF2-40B4-BE49-F238E27FC236}">
                <a16:creationId xmlns:a16="http://schemas.microsoft.com/office/drawing/2014/main" id="{E2DFB3B8-3C52-449B-8D1F-794AA1C778B9}"/>
              </a:ext>
            </a:extLst>
          </p:cNvPr>
          <p:cNvGrpSpPr/>
          <p:nvPr/>
        </p:nvGrpSpPr>
        <p:grpSpPr>
          <a:xfrm>
            <a:off x="5927615" y="2175222"/>
            <a:ext cx="12200863" cy="5661643"/>
            <a:chOff x="5927615" y="2175222"/>
            <a:chExt cx="12200863" cy="5661643"/>
          </a:xfrm>
        </p:grpSpPr>
        <p:sp>
          <p:nvSpPr>
            <p:cNvPr id="2" name="TextBox 2"/>
            <p:cNvSpPr txBox="1"/>
            <p:nvPr/>
          </p:nvSpPr>
          <p:spPr>
            <a:xfrm>
              <a:off x="8305800" y="2175222"/>
              <a:ext cx="8649021" cy="623248"/>
            </a:xfrm>
            <a:prstGeom prst="rect">
              <a:avLst/>
            </a:prstGeom>
          </p:spPr>
          <p:txBody>
            <a:bodyPr wrap="square" lIns="0" tIns="0" rIns="0" bIns="0" rtlCol="0" anchor="t">
              <a:spAutoFit/>
            </a:bodyPr>
            <a:lstStyle/>
            <a:p>
              <a:pPr marL="342900" lvl="0" indent="-342900" algn="just">
                <a:lnSpc>
                  <a:spcPct val="150000"/>
                </a:lnSpc>
                <a:buFont typeface="Wingdings" panose="05000000000000000000" pitchFamily="2" charset="2"/>
                <a:buChar char=""/>
              </a:pPr>
              <a:r>
                <a:rPr lang="zh-CN" altLang="en-US" sz="3200" kern="100" dirty="0">
                  <a:effectLst/>
                  <a:latin typeface="+mn-ea"/>
                  <a:cs typeface="华文仿宋" panose="02010600040101010101" pitchFamily="2" charset="-122"/>
                </a:rPr>
                <a:t>选取道德认同等问卷作为校标，具体见表</a:t>
              </a:r>
              <a:r>
                <a:rPr lang="en-US" altLang="zh-CN" sz="3200" kern="100" dirty="0">
                  <a:effectLst/>
                  <a:latin typeface="+mn-ea"/>
                  <a:cs typeface="华文仿宋" panose="02010600040101010101" pitchFamily="2" charset="-122"/>
                </a:rPr>
                <a:t>1</a:t>
              </a:r>
              <a:endParaRPr lang="zh-CN" altLang="zh-CN" sz="2400" kern="100" dirty="0">
                <a:effectLst/>
                <a:latin typeface="+mn-ea"/>
                <a:cs typeface="Times New Roman" panose="02020603050405020304" pitchFamily="18" charset="0"/>
              </a:endParaRPr>
            </a:p>
          </p:txBody>
        </p:sp>
        <p:pic>
          <p:nvPicPr>
            <p:cNvPr id="14" name="图片 13">
              <a:extLst>
                <a:ext uri="{FF2B5EF4-FFF2-40B4-BE49-F238E27FC236}">
                  <a16:creationId xmlns:a16="http://schemas.microsoft.com/office/drawing/2014/main" id="{735D06A9-8DB0-45D8-AE84-4FFB55E6655C}"/>
                </a:ext>
              </a:extLst>
            </p:cNvPr>
            <p:cNvPicPr/>
            <p:nvPr/>
          </p:nvPicPr>
          <p:blipFill>
            <a:blip r:embed="rId4"/>
            <a:stretch>
              <a:fillRect/>
            </a:stretch>
          </p:blipFill>
          <p:spPr>
            <a:xfrm>
              <a:off x="7557315" y="3294392"/>
              <a:ext cx="10571163" cy="4542473"/>
            </a:xfrm>
            <a:prstGeom prst="rect">
              <a:avLst/>
            </a:prstGeom>
          </p:spPr>
        </p:pic>
        <p:pic>
          <p:nvPicPr>
            <p:cNvPr id="15" name="图形 14" descr="线箭头: 向右旋转 纯色填充">
              <a:extLst>
                <a:ext uri="{FF2B5EF4-FFF2-40B4-BE49-F238E27FC236}">
                  <a16:creationId xmlns:a16="http://schemas.microsoft.com/office/drawing/2014/main" id="{A874D218-76E4-405A-AC3F-43C7003FEA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27615" y="2190709"/>
              <a:ext cx="2097476" cy="2097476"/>
            </a:xfrm>
            <a:prstGeom prst="rect">
              <a:avLst/>
            </a:prstGeom>
          </p:spPr>
        </p:pic>
      </p:grpSp>
    </p:spTree>
    <p:extLst>
      <p:ext uri="{BB962C8B-B14F-4D97-AF65-F5344CB8AC3E}">
        <p14:creationId xmlns:p14="http://schemas.microsoft.com/office/powerpoint/2010/main" val="79074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50931" y="2859356"/>
            <a:ext cx="7753350" cy="2692725"/>
            <a:chOff x="0" y="-304800"/>
            <a:chExt cx="10337800" cy="3590300"/>
          </a:xfrm>
        </p:grpSpPr>
        <p:sp>
          <p:nvSpPr>
            <p:cNvPr id="3" name="Freeform 3"/>
            <p:cNvSpPr/>
            <p:nvPr/>
          </p:nvSpPr>
          <p:spPr>
            <a:xfrm>
              <a:off x="0" y="1049867"/>
              <a:ext cx="10337800" cy="1143000"/>
            </a:xfrm>
            <a:custGeom>
              <a:avLst/>
              <a:gdLst/>
              <a:ahLst/>
              <a:cxnLst/>
              <a:rect l="l" t="t" r="r" b="b"/>
              <a:pathLst>
                <a:path w="10337800" h="1143000">
                  <a:moveTo>
                    <a:pt x="0" y="0"/>
                  </a:moveTo>
                  <a:lnTo>
                    <a:pt x="10337800" y="0"/>
                  </a:lnTo>
                  <a:lnTo>
                    <a:pt x="103378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t="-604444" r="-6142" b="-255555"/>
              </a:stretch>
            </a:blipFill>
          </p:spPr>
        </p:sp>
        <p:sp>
          <p:nvSpPr>
            <p:cNvPr id="4" name="TextBox 4"/>
            <p:cNvSpPr txBox="1"/>
            <p:nvPr/>
          </p:nvSpPr>
          <p:spPr>
            <a:xfrm>
              <a:off x="4202505" y="341843"/>
              <a:ext cx="5511800" cy="1248205"/>
            </a:xfrm>
            <a:prstGeom prst="rect">
              <a:avLst/>
            </a:prstGeom>
          </p:spPr>
          <p:txBody>
            <a:bodyPr lIns="0" tIns="0" rIns="0" bIns="0" rtlCol="0" anchor="t">
              <a:spAutoFit/>
            </a:bodyPr>
            <a:lstStyle/>
            <a:p>
              <a:pPr algn="l">
                <a:lnSpc>
                  <a:spcPts val="7331"/>
                </a:lnSpc>
              </a:pPr>
              <a:r>
                <a:rPr lang="zh-CN" altLang="en-US" sz="6375" dirty="0">
                  <a:solidFill>
                    <a:srgbClr val="000000"/>
                  </a:solidFill>
                  <a:ea typeface="字由点字典黑 35J Bold"/>
                </a:rPr>
                <a:t>实验结果</a:t>
              </a:r>
              <a:endParaRPr lang="en-US" sz="6400" dirty="0">
                <a:solidFill>
                  <a:srgbClr val="000000"/>
                </a:solidFill>
                <a:ea typeface="字由点字典黑 35J Bold"/>
              </a:endParaRPr>
            </a:p>
          </p:txBody>
        </p:sp>
        <p:sp>
          <p:nvSpPr>
            <p:cNvPr id="5" name="TextBox 5"/>
            <p:cNvSpPr txBox="1"/>
            <p:nvPr/>
          </p:nvSpPr>
          <p:spPr>
            <a:xfrm>
              <a:off x="212759" y="-304800"/>
              <a:ext cx="3435284" cy="3590300"/>
            </a:xfrm>
            <a:prstGeom prst="rect">
              <a:avLst/>
            </a:prstGeom>
          </p:spPr>
          <p:txBody>
            <a:bodyPr lIns="0" tIns="0" rIns="0" bIns="0" rtlCol="0" anchor="t">
              <a:spAutoFit/>
            </a:bodyPr>
            <a:lstStyle/>
            <a:p>
              <a:pPr algn="l">
                <a:lnSpc>
                  <a:spcPts val="22400"/>
                </a:lnSpc>
              </a:pPr>
              <a:r>
                <a:rPr lang="en-US" sz="16000" spc="960" dirty="0">
                  <a:solidFill>
                    <a:srgbClr val="000000"/>
                  </a:solidFill>
                  <a:latin typeface="Anton"/>
                </a:rPr>
                <a:t>04</a:t>
              </a:r>
            </a:p>
          </p:txBody>
        </p:sp>
      </p:grpSp>
      <p:sp>
        <p:nvSpPr>
          <p:cNvPr id="7" name="TextBox 7"/>
          <p:cNvSpPr txBox="1"/>
          <p:nvPr/>
        </p:nvSpPr>
        <p:spPr>
          <a:xfrm rot="-5400000">
            <a:off x="-1037913" y="6130442"/>
            <a:ext cx="6452856" cy="1430969"/>
          </a:xfrm>
          <a:prstGeom prst="rect">
            <a:avLst/>
          </a:prstGeom>
        </p:spPr>
        <p:txBody>
          <a:bodyPr wrap="square" lIns="0" tIns="0" rIns="0" bIns="0" rtlCol="0" anchor="t">
            <a:spAutoFit/>
          </a:bodyPr>
          <a:lstStyle/>
          <a:p>
            <a:pPr algn="l">
              <a:lnSpc>
                <a:spcPts val="10507"/>
              </a:lnSpc>
            </a:pPr>
            <a:r>
              <a:rPr lang="en-US" sz="10945" spc="415" dirty="0">
                <a:solidFill>
                  <a:srgbClr val="2F65DF"/>
                </a:solidFill>
                <a:latin typeface="Allura"/>
              </a:rPr>
              <a:t>Results</a:t>
            </a:r>
          </a:p>
        </p:txBody>
      </p:sp>
    </p:spTree>
    <p:extLst>
      <p:ext uri="{BB962C8B-B14F-4D97-AF65-F5344CB8AC3E}">
        <p14:creationId xmlns:p14="http://schemas.microsoft.com/office/powerpoint/2010/main" val="3616803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047750" y="952500"/>
            <a:ext cx="4514850" cy="946991"/>
            <a:chOff x="76200" y="-114300"/>
            <a:chExt cx="6019800" cy="1262655"/>
          </a:xfrm>
        </p:grpSpPr>
        <p:sp>
          <p:nvSpPr>
            <p:cNvPr id="12" name="Freeform 12"/>
            <p:cNvSpPr/>
            <p:nvPr/>
          </p:nvSpPr>
          <p:spPr>
            <a:xfrm>
              <a:off x="76200" y="349673"/>
              <a:ext cx="6019800" cy="457200"/>
            </a:xfrm>
            <a:custGeom>
              <a:avLst/>
              <a:gdLst/>
              <a:ahLst/>
              <a:cxnLst/>
              <a:rect l="l" t="t" r="r" b="b"/>
              <a:pathLst>
                <a:path w="6019800" h="457200">
                  <a:moveTo>
                    <a:pt x="0" y="0"/>
                  </a:moveTo>
                  <a:lnTo>
                    <a:pt x="6019800" y="0"/>
                  </a:lnTo>
                  <a:lnTo>
                    <a:pt x="6019800" y="457200"/>
                  </a:lnTo>
                  <a:lnTo>
                    <a:pt x="0" y="457200"/>
                  </a:lnTo>
                  <a:lnTo>
                    <a:pt x="0" y="0"/>
                  </a:lnTo>
                  <a:close/>
                </a:path>
              </a:pathLst>
            </a:custGeom>
            <a:blipFill>
              <a:blip r:embed="rId2">
                <a:extLst>
                  <a:ext uri="{96DAC541-7B7A-43D3-8B79-37D633B846F1}">
                    <asvg:svgBlip xmlns:asvg="http://schemas.microsoft.com/office/drawing/2016/SVG/main" r:embed="rId3"/>
                  </a:ext>
                </a:extLst>
              </a:blip>
              <a:stretch>
                <a:fillRect l="-6751" t="-3089166" r="-239578" b="-1370833"/>
              </a:stretch>
            </a:blipFill>
          </p:spPr>
        </p:sp>
        <p:sp>
          <p:nvSpPr>
            <p:cNvPr id="13" name="TextBox 13"/>
            <p:cNvSpPr txBox="1"/>
            <p:nvPr/>
          </p:nvSpPr>
          <p:spPr>
            <a:xfrm>
              <a:off x="690797" y="-114300"/>
              <a:ext cx="4876800" cy="1262655"/>
            </a:xfrm>
            <a:prstGeom prst="rect">
              <a:avLst/>
            </a:prstGeom>
          </p:spPr>
          <p:txBody>
            <a:bodyPr lIns="0" tIns="0" rIns="0" bIns="0" rtlCol="0" anchor="t">
              <a:spAutoFit/>
            </a:bodyPr>
            <a:lstStyle/>
            <a:p>
              <a:pPr algn="l">
                <a:lnSpc>
                  <a:spcPts val="7839"/>
                </a:lnSpc>
              </a:pPr>
              <a:r>
                <a:rPr lang="zh-CN" altLang="en-US" sz="5600" dirty="0">
                  <a:solidFill>
                    <a:srgbClr val="000000"/>
                  </a:solidFill>
                  <a:ea typeface="字由点字典黑 65J"/>
                </a:rPr>
                <a:t>项目分析</a:t>
              </a:r>
              <a:endParaRPr lang="en-US" sz="5600" dirty="0">
                <a:solidFill>
                  <a:srgbClr val="000000"/>
                </a:solidFill>
                <a:ea typeface="字由点字典黑 65J"/>
              </a:endParaRPr>
            </a:p>
          </p:txBody>
        </p:sp>
      </p:grpSp>
      <p:sp>
        <p:nvSpPr>
          <p:cNvPr id="24" name="文本框 23">
            <a:extLst>
              <a:ext uri="{FF2B5EF4-FFF2-40B4-BE49-F238E27FC236}">
                <a16:creationId xmlns:a16="http://schemas.microsoft.com/office/drawing/2014/main" id="{33ABC610-70BD-45B7-ABD1-824D8EB80BA2}"/>
              </a:ext>
            </a:extLst>
          </p:cNvPr>
          <p:cNvSpPr txBox="1"/>
          <p:nvPr/>
        </p:nvSpPr>
        <p:spPr>
          <a:xfrm>
            <a:off x="8077200" y="1365348"/>
            <a:ext cx="9601200" cy="4452886"/>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zh-CN" altLang="en-US" sz="3200" kern="100" dirty="0">
                <a:effectLst/>
                <a:latin typeface="Times New Roman" panose="02020603050405020304" pitchFamily="18" charset="0"/>
                <a:cs typeface="Times New Roman" panose="02020603050405020304" pitchFamily="18" charset="0"/>
              </a:rPr>
              <a:t>将每个受试者分量表的总得分算出来，然后以题为单位，计算每一题与总得分的相关</a:t>
            </a:r>
            <a:r>
              <a:rPr lang="zh-CN" altLang="en-US" sz="3200" kern="100" dirty="0">
                <a:latin typeface="Times New Roman" panose="02020603050405020304" pitchFamily="18" charset="0"/>
                <a:cs typeface="Times New Roman" panose="02020603050405020304" pitchFamily="18" charset="0"/>
              </a:rPr>
              <a:t>（</a:t>
            </a:r>
            <a:r>
              <a:rPr lang="en-US" altLang="zh-CN" sz="3200" kern="100" dirty="0">
                <a:effectLst/>
                <a:latin typeface="Times New Roman" panose="02020603050405020304" pitchFamily="18" charset="0"/>
                <a:cs typeface="Times New Roman" panose="02020603050405020304" pitchFamily="18" charset="0"/>
              </a:rPr>
              <a:t>0.4</a:t>
            </a:r>
            <a:r>
              <a:rPr lang="zh-CN" altLang="en-US" sz="3200" kern="100" dirty="0">
                <a:effectLst/>
                <a:latin typeface="Times New Roman" panose="02020603050405020304" pitchFamily="18" charset="0"/>
                <a:cs typeface="Times New Roman" panose="02020603050405020304" pitchFamily="18" charset="0"/>
              </a:rPr>
              <a:t>以上为佳</a:t>
            </a:r>
            <a:r>
              <a:rPr lang="zh-CN" altLang="en-US" sz="3200" kern="100" dirty="0">
                <a:latin typeface="Times New Roman" panose="02020603050405020304" pitchFamily="18" charset="0"/>
                <a:cs typeface="Times New Roman" panose="02020603050405020304" pitchFamily="18" charset="0"/>
              </a:rPr>
              <a:t>）</a:t>
            </a:r>
            <a:endParaRPr lang="en-US" altLang="zh-CN" sz="3200" b="1" kern="100"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zh-CN" altLang="en-US" sz="3200" kern="100" dirty="0">
                <a:effectLst/>
                <a:latin typeface="Times New Roman" panose="02020603050405020304" pitchFamily="18" charset="0"/>
                <a:cs typeface="Times New Roman" panose="02020603050405020304" pitchFamily="18" charset="0"/>
              </a:rPr>
              <a:t>以每一题和该题所在的分量表的总得分（不含该题）求相关。（应达显著水平）</a:t>
            </a:r>
            <a:endParaRPr lang="en-US" altLang="zh-CN" kern="1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zh-CN" altLang="en-US" sz="3200" kern="100" dirty="0">
                <a:latin typeface="Times New Roman" panose="02020603050405020304" pitchFamily="18" charset="0"/>
                <a:cs typeface="Times New Roman" panose="02020603050405020304" pitchFamily="18" charset="0"/>
              </a:rPr>
              <a:t>进行题总相关分析发现各项目与总分间的相关在 </a:t>
            </a:r>
            <a:r>
              <a:rPr lang="en-US" altLang="zh-CN" sz="3200" kern="100" dirty="0">
                <a:latin typeface="Times New Roman" panose="02020603050405020304" pitchFamily="18" charset="0"/>
                <a:cs typeface="Times New Roman" panose="02020603050405020304" pitchFamily="18" charset="0"/>
              </a:rPr>
              <a:t>0.48</a:t>
            </a:r>
            <a:r>
              <a:rPr lang="zh-CN" altLang="en-US" sz="3200" kern="100" dirty="0">
                <a:latin typeface="Times New Roman" panose="02020603050405020304" pitchFamily="18" charset="0"/>
                <a:cs typeface="Times New Roman" panose="02020603050405020304" pitchFamily="18" charset="0"/>
              </a:rPr>
              <a:t>～</a:t>
            </a:r>
            <a:r>
              <a:rPr lang="en-US" altLang="zh-CN" sz="3200" kern="100" dirty="0">
                <a:latin typeface="Times New Roman" panose="02020603050405020304" pitchFamily="18" charset="0"/>
                <a:cs typeface="Times New Roman" panose="02020603050405020304" pitchFamily="18" charset="0"/>
              </a:rPr>
              <a:t>0.78</a:t>
            </a:r>
            <a:r>
              <a:rPr lang="zh-CN" altLang="en-US" sz="3200" kern="100" dirty="0">
                <a:latin typeface="Times New Roman" panose="02020603050405020304" pitchFamily="18" charset="0"/>
                <a:cs typeface="Times New Roman" panose="02020603050405020304" pitchFamily="18" charset="0"/>
              </a:rPr>
              <a:t>（</a:t>
            </a:r>
            <a:r>
              <a:rPr lang="en-US" altLang="zh-CN" sz="3200" kern="100" dirty="0">
                <a:latin typeface="Times New Roman" panose="02020603050405020304" pitchFamily="18" charset="0"/>
                <a:cs typeface="Times New Roman" panose="02020603050405020304" pitchFamily="18" charset="0"/>
              </a:rPr>
              <a:t>p&lt;0.001</a:t>
            </a:r>
            <a:r>
              <a:rPr lang="zh-CN" altLang="en-US" sz="3200" kern="100" dirty="0">
                <a:latin typeface="Times New Roman" panose="02020603050405020304" pitchFamily="18" charset="0"/>
                <a:cs typeface="Times New Roman" panose="02020603050405020304" pitchFamily="18" charset="0"/>
              </a:rPr>
              <a:t>）之间</a:t>
            </a:r>
            <a:endParaRPr lang="en-US" altLang="zh-CN" sz="3200" kern="100" dirty="0">
              <a:latin typeface="Times New Roman" panose="02020603050405020304" pitchFamily="18" charset="0"/>
              <a:cs typeface="Times New Roman" panose="02020603050405020304" pitchFamily="18" charset="0"/>
            </a:endParaRPr>
          </a:p>
        </p:txBody>
      </p:sp>
      <p:grpSp>
        <p:nvGrpSpPr>
          <p:cNvPr id="40" name="组合 39">
            <a:extLst>
              <a:ext uri="{FF2B5EF4-FFF2-40B4-BE49-F238E27FC236}">
                <a16:creationId xmlns:a16="http://schemas.microsoft.com/office/drawing/2014/main" id="{AC6EF3D4-CF63-4A3D-BEC7-038FFE7B011A}"/>
              </a:ext>
            </a:extLst>
          </p:cNvPr>
          <p:cNvGrpSpPr/>
          <p:nvPr/>
        </p:nvGrpSpPr>
        <p:grpSpPr>
          <a:xfrm>
            <a:off x="4088613" y="2165144"/>
            <a:ext cx="3704441" cy="5730473"/>
            <a:chOff x="4088613" y="2165144"/>
            <a:chExt cx="3704441" cy="5730473"/>
          </a:xfrm>
        </p:grpSpPr>
        <p:sp>
          <p:nvSpPr>
            <p:cNvPr id="39" name="文本框 38">
              <a:extLst>
                <a:ext uri="{FF2B5EF4-FFF2-40B4-BE49-F238E27FC236}">
                  <a16:creationId xmlns:a16="http://schemas.microsoft.com/office/drawing/2014/main" id="{DE3FEA15-B849-4917-AAB6-99364D03333B}"/>
                </a:ext>
              </a:extLst>
            </p:cNvPr>
            <p:cNvSpPr txBox="1"/>
            <p:nvPr/>
          </p:nvSpPr>
          <p:spPr>
            <a:xfrm>
              <a:off x="4088613" y="2165144"/>
              <a:ext cx="2438400" cy="5386090"/>
            </a:xfrm>
            <a:prstGeom prst="rect">
              <a:avLst/>
            </a:prstGeom>
            <a:noFill/>
          </p:spPr>
          <p:txBody>
            <a:bodyPr wrap="square" rtlCol="0">
              <a:spAutoFit/>
            </a:bodyPr>
            <a:lstStyle/>
            <a:p>
              <a:r>
                <a:rPr lang="en-US" altLang="zh-CN" sz="34400" dirty="0">
                  <a:solidFill>
                    <a:srgbClr val="2F65DF"/>
                  </a:solidFill>
                  <a:latin typeface="+mn-ea"/>
                </a:rPr>
                <a:t>{</a:t>
              </a:r>
              <a:endParaRPr lang="zh-CN" altLang="en-US" sz="34400" dirty="0">
                <a:solidFill>
                  <a:srgbClr val="2F65DF"/>
                </a:solidFill>
                <a:latin typeface="+mn-ea"/>
              </a:endParaRPr>
            </a:p>
          </p:txBody>
        </p:sp>
        <p:grpSp>
          <p:nvGrpSpPr>
            <p:cNvPr id="19" name="组合 18">
              <a:extLst>
                <a:ext uri="{FF2B5EF4-FFF2-40B4-BE49-F238E27FC236}">
                  <a16:creationId xmlns:a16="http://schemas.microsoft.com/office/drawing/2014/main" id="{DEA37EC4-D870-43EF-8B58-C3EA2F2AB0DD}"/>
                </a:ext>
              </a:extLst>
            </p:cNvPr>
            <p:cNvGrpSpPr/>
            <p:nvPr/>
          </p:nvGrpSpPr>
          <p:grpSpPr>
            <a:xfrm>
              <a:off x="6096001" y="2400300"/>
              <a:ext cx="1657369" cy="1423456"/>
              <a:chOff x="2057400" y="3903222"/>
              <a:chExt cx="4800600" cy="1423456"/>
            </a:xfrm>
          </p:grpSpPr>
          <p:sp>
            <p:nvSpPr>
              <p:cNvPr id="20" name="矩形: 圆角 19">
                <a:extLst>
                  <a:ext uri="{FF2B5EF4-FFF2-40B4-BE49-F238E27FC236}">
                    <a16:creationId xmlns:a16="http://schemas.microsoft.com/office/drawing/2014/main" id="{49B71134-E947-4CE6-B6FD-16392FA9D6E4}"/>
                  </a:ext>
                </a:extLst>
              </p:cNvPr>
              <p:cNvSpPr/>
              <p:nvPr/>
            </p:nvSpPr>
            <p:spPr>
              <a:xfrm>
                <a:off x="2057400" y="3903222"/>
                <a:ext cx="4800600" cy="1423456"/>
              </a:xfrm>
              <a:prstGeom prst="roundRect">
                <a:avLst/>
              </a:prstGeom>
              <a:ln w="79375">
                <a:solidFill>
                  <a:srgbClr val="2F65D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C172E94-E2D8-48A2-AD23-03C0BE21BED3}"/>
                  </a:ext>
                </a:extLst>
              </p:cNvPr>
              <p:cNvSpPr txBox="1"/>
              <p:nvPr/>
            </p:nvSpPr>
            <p:spPr>
              <a:xfrm>
                <a:off x="2112527" y="4322563"/>
                <a:ext cx="4138453" cy="584775"/>
              </a:xfrm>
              <a:prstGeom prst="rect">
                <a:avLst/>
              </a:prstGeom>
              <a:noFill/>
            </p:spPr>
            <p:txBody>
              <a:bodyPr wrap="square" rtlCol="0">
                <a:spAutoFit/>
              </a:bodyPr>
              <a:lstStyle/>
              <a:p>
                <a:r>
                  <a:rPr lang="zh-CN" altLang="en-US" sz="3200" dirty="0"/>
                  <a:t>相关法</a:t>
                </a:r>
              </a:p>
            </p:txBody>
          </p:sp>
        </p:grpSp>
        <p:grpSp>
          <p:nvGrpSpPr>
            <p:cNvPr id="25" name="组合 24">
              <a:extLst>
                <a:ext uri="{FF2B5EF4-FFF2-40B4-BE49-F238E27FC236}">
                  <a16:creationId xmlns:a16="http://schemas.microsoft.com/office/drawing/2014/main" id="{01694E10-BD9C-48A7-A19B-CD80F8D55A58}"/>
                </a:ext>
              </a:extLst>
            </p:cNvPr>
            <p:cNvGrpSpPr/>
            <p:nvPr/>
          </p:nvGrpSpPr>
          <p:grpSpPr>
            <a:xfrm>
              <a:off x="6116654" y="6472161"/>
              <a:ext cx="1676400" cy="1423456"/>
              <a:chOff x="2057400" y="3903222"/>
              <a:chExt cx="4855724" cy="1423456"/>
            </a:xfrm>
          </p:grpSpPr>
          <p:sp>
            <p:nvSpPr>
              <p:cNvPr id="26" name="矩形: 圆角 25">
                <a:extLst>
                  <a:ext uri="{FF2B5EF4-FFF2-40B4-BE49-F238E27FC236}">
                    <a16:creationId xmlns:a16="http://schemas.microsoft.com/office/drawing/2014/main" id="{36414D59-69B7-4FEE-90E6-16CC97795584}"/>
                  </a:ext>
                </a:extLst>
              </p:cNvPr>
              <p:cNvSpPr/>
              <p:nvPr/>
            </p:nvSpPr>
            <p:spPr>
              <a:xfrm>
                <a:off x="2057400" y="3903222"/>
                <a:ext cx="4800600" cy="1423456"/>
              </a:xfrm>
              <a:prstGeom prst="roundRect">
                <a:avLst/>
              </a:prstGeom>
              <a:ln w="79375">
                <a:solidFill>
                  <a:srgbClr val="2F65D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6FB069A1-D084-4CA4-9A45-27F87139620E}"/>
                  </a:ext>
                </a:extLst>
              </p:cNvPr>
              <p:cNvSpPr txBox="1"/>
              <p:nvPr/>
            </p:nvSpPr>
            <p:spPr>
              <a:xfrm>
                <a:off x="2112527" y="4322563"/>
                <a:ext cx="4800597" cy="584775"/>
              </a:xfrm>
              <a:prstGeom prst="rect">
                <a:avLst/>
              </a:prstGeom>
              <a:noFill/>
            </p:spPr>
            <p:txBody>
              <a:bodyPr wrap="square" rtlCol="0">
                <a:spAutoFit/>
              </a:bodyPr>
              <a:lstStyle/>
              <a:p>
                <a:r>
                  <a:rPr lang="en-US" altLang="zh-CN" sz="3200" dirty="0"/>
                  <a:t>t</a:t>
                </a:r>
                <a:r>
                  <a:rPr lang="zh-CN" altLang="en-US" sz="3200" dirty="0"/>
                  <a:t>检验法</a:t>
                </a:r>
              </a:p>
            </p:txBody>
          </p:sp>
        </p:grpSp>
      </p:grpSp>
      <p:sp>
        <p:nvSpPr>
          <p:cNvPr id="33" name="文本框 32">
            <a:extLst>
              <a:ext uri="{FF2B5EF4-FFF2-40B4-BE49-F238E27FC236}">
                <a16:creationId xmlns:a16="http://schemas.microsoft.com/office/drawing/2014/main" id="{2154D04A-47E8-4E16-B545-98972F40BA94}"/>
              </a:ext>
            </a:extLst>
          </p:cNvPr>
          <p:cNvSpPr txBox="1"/>
          <p:nvPr/>
        </p:nvSpPr>
        <p:spPr>
          <a:xfrm>
            <a:off x="8305800" y="6437495"/>
            <a:ext cx="9144000" cy="3323987"/>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zh-CN" altLang="en-US" sz="3200" kern="100" dirty="0">
                <a:latin typeface="Times New Roman" panose="02020603050405020304" pitchFamily="18" charset="0"/>
                <a:cs typeface="Times New Roman" panose="02020603050405020304" pitchFamily="18" charset="0"/>
              </a:rPr>
              <a:t>本文先将量表总分从低到高进行排序，前后 </a:t>
            </a:r>
            <a:r>
              <a:rPr lang="en-US" altLang="zh-CN" sz="3200" kern="100" dirty="0">
                <a:latin typeface="Times New Roman" panose="02020603050405020304" pitchFamily="18" charset="0"/>
                <a:cs typeface="Times New Roman" panose="02020603050405020304" pitchFamily="18" charset="0"/>
              </a:rPr>
              <a:t>27%</a:t>
            </a:r>
            <a:r>
              <a:rPr lang="zh-CN" altLang="en-US" sz="3200" kern="100" dirty="0">
                <a:latin typeface="Times New Roman" panose="02020603050405020304" pitchFamily="18" charset="0"/>
                <a:cs typeface="Times New Roman" panose="02020603050405020304" pitchFamily="18" charset="0"/>
              </a:rPr>
              <a:t>标记为高分组和低分组</a:t>
            </a:r>
            <a:endParaRPr lang="en-US" altLang="zh-CN" sz="3200" kern="1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zh-CN" altLang="en-US" sz="3200" kern="100" dirty="0">
                <a:latin typeface="Times New Roman" panose="02020603050405020304" pitchFamily="18" charset="0"/>
                <a:cs typeface="Times New Roman" panose="02020603050405020304" pitchFamily="18" charset="0"/>
              </a:rPr>
              <a:t>对两组在每个题目上的得分进行独立样本 </a:t>
            </a:r>
            <a:r>
              <a:rPr lang="en-US" altLang="zh-CN" sz="3200" kern="100" dirty="0">
                <a:latin typeface="Times New Roman" panose="02020603050405020304" pitchFamily="18" charset="0"/>
                <a:cs typeface="Times New Roman" panose="02020603050405020304" pitchFamily="18" charset="0"/>
              </a:rPr>
              <a:t>t </a:t>
            </a:r>
            <a:r>
              <a:rPr lang="zh-CN" altLang="en-US" sz="3200" kern="100" dirty="0">
                <a:latin typeface="Times New Roman" panose="02020603050405020304" pitchFamily="18" charset="0"/>
                <a:cs typeface="Times New Roman" panose="02020603050405020304" pitchFamily="18" charset="0"/>
              </a:rPr>
              <a:t>检验，发现两组的差异均显著（</a:t>
            </a:r>
            <a:r>
              <a:rPr lang="en-US" altLang="zh-CN" sz="3200" kern="100" dirty="0">
                <a:latin typeface="Times New Roman" panose="02020603050405020304" pitchFamily="18" charset="0"/>
                <a:cs typeface="Times New Roman" panose="02020603050405020304" pitchFamily="18" charset="0"/>
              </a:rPr>
              <a:t>p&lt;0.001</a:t>
            </a:r>
            <a:r>
              <a:rPr lang="zh-CN" altLang="en-US" sz="3200" kern="100" dirty="0">
                <a:latin typeface="Times New Roman" panose="02020603050405020304" pitchFamily="18" charset="0"/>
                <a:cs typeface="Times New Roman" panose="02020603050405020304" pitchFamily="18" charset="0"/>
              </a:rPr>
              <a:t>）</a:t>
            </a:r>
            <a:endParaRPr lang="en-US" altLang="zh-CN" sz="3200" kern="100" dirty="0">
              <a:latin typeface="Times New Roman" panose="02020603050405020304" pitchFamily="18" charset="0"/>
              <a:cs typeface="Times New Roman" panose="02020603050405020304" pitchFamily="18" charset="0"/>
            </a:endParaRPr>
          </a:p>
          <a:p>
            <a:endParaRPr lang="zh-CN" altLang="en-US" dirty="0"/>
          </a:p>
        </p:txBody>
      </p:sp>
      <p:grpSp>
        <p:nvGrpSpPr>
          <p:cNvPr id="18" name="组合 17">
            <a:extLst>
              <a:ext uri="{FF2B5EF4-FFF2-40B4-BE49-F238E27FC236}">
                <a16:creationId xmlns:a16="http://schemas.microsoft.com/office/drawing/2014/main" id="{A93B285B-F7F0-4086-9733-15E45F9C4C65}"/>
              </a:ext>
            </a:extLst>
          </p:cNvPr>
          <p:cNvGrpSpPr/>
          <p:nvPr/>
        </p:nvGrpSpPr>
        <p:grpSpPr>
          <a:xfrm>
            <a:off x="497697" y="4394778"/>
            <a:ext cx="4855723" cy="1423456"/>
            <a:chOff x="2057400" y="3903222"/>
            <a:chExt cx="4855723" cy="1423456"/>
          </a:xfrm>
          <a:solidFill>
            <a:schemeClr val="bg1">
              <a:alpha val="0"/>
            </a:schemeClr>
          </a:solidFill>
        </p:grpSpPr>
        <p:sp>
          <p:nvSpPr>
            <p:cNvPr id="16" name="矩形: 圆角 15">
              <a:extLst>
                <a:ext uri="{FF2B5EF4-FFF2-40B4-BE49-F238E27FC236}">
                  <a16:creationId xmlns:a16="http://schemas.microsoft.com/office/drawing/2014/main" id="{88C099B6-2E02-44D7-855D-68F0EA4F5B61}"/>
                </a:ext>
              </a:extLst>
            </p:cNvPr>
            <p:cNvSpPr/>
            <p:nvPr/>
          </p:nvSpPr>
          <p:spPr>
            <a:xfrm>
              <a:off x="2057400" y="3903222"/>
              <a:ext cx="4800600" cy="1423456"/>
            </a:xfrm>
            <a:prstGeom prst="roundRect">
              <a:avLst/>
            </a:prstGeom>
            <a:solidFill>
              <a:schemeClr val="bg1"/>
            </a:solidFill>
            <a:ln w="79375">
              <a:solidFill>
                <a:srgbClr val="2F65D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E4BB38C5-E239-4693-B088-99DAC55C6F46}"/>
                </a:ext>
              </a:extLst>
            </p:cNvPr>
            <p:cNvSpPr txBox="1"/>
            <p:nvPr/>
          </p:nvSpPr>
          <p:spPr>
            <a:xfrm>
              <a:off x="2112523" y="4322563"/>
              <a:ext cx="4800600" cy="584775"/>
            </a:xfrm>
            <a:prstGeom prst="rect">
              <a:avLst/>
            </a:prstGeom>
            <a:grpFill/>
          </p:spPr>
          <p:txBody>
            <a:bodyPr wrap="square" rtlCol="0">
              <a:spAutoFit/>
            </a:bodyPr>
            <a:lstStyle/>
            <a:p>
              <a:r>
                <a:rPr lang="zh-CN" altLang="en-US" sz="3200" dirty="0"/>
                <a:t>以单题为单位来进行分析</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047750" y="952500"/>
            <a:ext cx="5479262" cy="946991"/>
            <a:chOff x="76200" y="-114300"/>
            <a:chExt cx="7305683" cy="1262655"/>
          </a:xfrm>
        </p:grpSpPr>
        <p:sp>
          <p:nvSpPr>
            <p:cNvPr id="12" name="Freeform 12"/>
            <p:cNvSpPr/>
            <p:nvPr/>
          </p:nvSpPr>
          <p:spPr>
            <a:xfrm>
              <a:off x="76200" y="349673"/>
              <a:ext cx="6019800" cy="457200"/>
            </a:xfrm>
            <a:custGeom>
              <a:avLst/>
              <a:gdLst/>
              <a:ahLst/>
              <a:cxnLst/>
              <a:rect l="l" t="t" r="r" b="b"/>
              <a:pathLst>
                <a:path w="6019800" h="457200">
                  <a:moveTo>
                    <a:pt x="0" y="0"/>
                  </a:moveTo>
                  <a:lnTo>
                    <a:pt x="6019800" y="0"/>
                  </a:lnTo>
                  <a:lnTo>
                    <a:pt x="6019800" y="457200"/>
                  </a:lnTo>
                  <a:lnTo>
                    <a:pt x="0" y="457200"/>
                  </a:lnTo>
                  <a:lnTo>
                    <a:pt x="0" y="0"/>
                  </a:lnTo>
                  <a:close/>
                </a:path>
              </a:pathLst>
            </a:custGeom>
            <a:blipFill>
              <a:blip r:embed="rId2">
                <a:extLst>
                  <a:ext uri="{96DAC541-7B7A-43D3-8B79-37D633B846F1}">
                    <asvg:svgBlip xmlns:asvg="http://schemas.microsoft.com/office/drawing/2016/SVG/main" r:embed="rId3"/>
                  </a:ext>
                </a:extLst>
              </a:blip>
              <a:stretch>
                <a:fillRect l="-6751" t="-3089166" r="-239578" b="-1370833"/>
              </a:stretch>
            </a:blipFill>
          </p:spPr>
        </p:sp>
        <p:sp>
          <p:nvSpPr>
            <p:cNvPr id="13" name="TextBox 13"/>
            <p:cNvSpPr txBox="1"/>
            <p:nvPr/>
          </p:nvSpPr>
          <p:spPr>
            <a:xfrm>
              <a:off x="690796" y="-114300"/>
              <a:ext cx="6691087" cy="1262655"/>
            </a:xfrm>
            <a:prstGeom prst="rect">
              <a:avLst/>
            </a:prstGeom>
          </p:spPr>
          <p:txBody>
            <a:bodyPr wrap="square" lIns="0" tIns="0" rIns="0" bIns="0" rtlCol="0" anchor="t">
              <a:spAutoFit/>
            </a:bodyPr>
            <a:lstStyle/>
            <a:p>
              <a:pPr algn="l">
                <a:lnSpc>
                  <a:spcPts val="7839"/>
                </a:lnSpc>
              </a:pPr>
              <a:r>
                <a:rPr lang="zh-CN" altLang="en-US" sz="5600" dirty="0">
                  <a:solidFill>
                    <a:srgbClr val="000000"/>
                  </a:solidFill>
                  <a:ea typeface="字由点字典黑 65J"/>
                </a:rPr>
                <a:t>探索性因素分析</a:t>
              </a:r>
              <a:endParaRPr lang="en-US" sz="5600" dirty="0">
                <a:solidFill>
                  <a:srgbClr val="000000"/>
                </a:solidFill>
                <a:ea typeface="字由点字典黑 65J"/>
              </a:endParaRPr>
            </a:p>
          </p:txBody>
        </p:sp>
      </p:grpSp>
      <p:pic>
        <p:nvPicPr>
          <p:cNvPr id="23" name="图片 22">
            <a:extLst>
              <a:ext uri="{FF2B5EF4-FFF2-40B4-BE49-F238E27FC236}">
                <a16:creationId xmlns:a16="http://schemas.microsoft.com/office/drawing/2014/main" id="{D3E41FAD-1223-4297-B8E5-724C217EF5EB}"/>
              </a:ext>
            </a:extLst>
          </p:cNvPr>
          <p:cNvPicPr/>
          <p:nvPr/>
        </p:nvPicPr>
        <p:blipFill>
          <a:blip r:embed="rId4"/>
          <a:stretch>
            <a:fillRect/>
          </a:stretch>
        </p:blipFill>
        <p:spPr>
          <a:xfrm>
            <a:off x="419100" y="2855758"/>
            <a:ext cx="10287000" cy="4180840"/>
          </a:xfrm>
          <a:prstGeom prst="rect">
            <a:avLst/>
          </a:prstGeom>
        </p:spPr>
      </p:pic>
      <p:sp>
        <p:nvSpPr>
          <p:cNvPr id="29" name="文本框 28">
            <a:extLst>
              <a:ext uri="{FF2B5EF4-FFF2-40B4-BE49-F238E27FC236}">
                <a16:creationId xmlns:a16="http://schemas.microsoft.com/office/drawing/2014/main" id="{DDC69488-8390-4EB2-97A0-5657E992FC1C}"/>
              </a:ext>
            </a:extLst>
          </p:cNvPr>
          <p:cNvSpPr txBox="1"/>
          <p:nvPr/>
        </p:nvSpPr>
        <p:spPr>
          <a:xfrm>
            <a:off x="1479291" y="7431242"/>
            <a:ext cx="9829800" cy="584775"/>
          </a:xfrm>
          <a:prstGeom prst="rect">
            <a:avLst/>
          </a:prstGeom>
          <a:noFill/>
        </p:spPr>
        <p:txBody>
          <a:bodyPr wrap="square">
            <a:spAutoFit/>
          </a:bodyPr>
          <a:lstStyle/>
          <a:p>
            <a:r>
              <a:rPr lang="en-US" altLang="zh-CN" sz="3200" dirty="0">
                <a:latin typeface="+mn-ea"/>
                <a:cs typeface="Times New Roman" panose="02020603050405020304" pitchFamily="18" charset="0"/>
              </a:rPr>
              <a:t>·</a:t>
            </a:r>
            <a:r>
              <a:rPr lang="zh-CN" altLang="en-US" sz="3200" dirty="0">
                <a:latin typeface="+mn-ea"/>
                <a:cs typeface="Times New Roman" panose="02020603050405020304" pitchFamily="18" charset="0"/>
              </a:rPr>
              <a:t>剩余</a:t>
            </a:r>
            <a:r>
              <a:rPr lang="en-US" altLang="zh-CN" sz="3200" dirty="0">
                <a:latin typeface="+mn-ea"/>
                <a:cs typeface="Times New Roman" panose="02020603050405020304" pitchFamily="18" charset="0"/>
              </a:rPr>
              <a:t>16</a:t>
            </a:r>
            <a:r>
              <a:rPr lang="zh-CN" altLang="en-US" sz="3200" dirty="0">
                <a:latin typeface="+mn-ea"/>
                <a:cs typeface="Times New Roman" panose="02020603050405020304" pitchFamily="18" charset="0"/>
              </a:rPr>
              <a:t>个条目可解释总方差的</a:t>
            </a:r>
            <a:r>
              <a:rPr lang="en-US" altLang="zh-CN" sz="3200" dirty="0">
                <a:latin typeface="+mn-ea"/>
                <a:cs typeface="Times New Roman" panose="02020603050405020304" pitchFamily="18" charset="0"/>
              </a:rPr>
              <a:t>74.01</a:t>
            </a:r>
            <a:r>
              <a:rPr lang="zh-CN" altLang="en-US" sz="3200" dirty="0">
                <a:latin typeface="+mn-ea"/>
                <a:cs typeface="Times New Roman" panose="02020603050405020304" pitchFamily="18" charset="0"/>
              </a:rPr>
              <a:t>，见表</a:t>
            </a:r>
            <a:r>
              <a:rPr lang="en-US" altLang="zh-CN" sz="3200" dirty="0">
                <a:latin typeface="Times New Roman" panose="02020603050405020304" pitchFamily="18" charset="0"/>
                <a:cs typeface="Times New Roman" panose="02020603050405020304" pitchFamily="18" charset="0"/>
              </a:rPr>
              <a:t>2</a:t>
            </a:r>
            <a:endParaRPr lang="zh-CN" altLang="en-US" sz="3200" dirty="0">
              <a:latin typeface="Times New Roman" panose="02020603050405020304" pitchFamily="18" charset="0"/>
              <a:cs typeface="Times New Roman" panose="02020603050405020304" pitchFamily="18" charset="0"/>
            </a:endParaRPr>
          </a:p>
        </p:txBody>
      </p:sp>
      <p:grpSp>
        <p:nvGrpSpPr>
          <p:cNvPr id="30" name="组合 29">
            <a:extLst>
              <a:ext uri="{FF2B5EF4-FFF2-40B4-BE49-F238E27FC236}">
                <a16:creationId xmlns:a16="http://schemas.microsoft.com/office/drawing/2014/main" id="{F9B4F53E-4FC0-4B85-941D-BDD53958DACC}"/>
              </a:ext>
            </a:extLst>
          </p:cNvPr>
          <p:cNvGrpSpPr/>
          <p:nvPr/>
        </p:nvGrpSpPr>
        <p:grpSpPr>
          <a:xfrm>
            <a:off x="11338274" y="2857500"/>
            <a:ext cx="6127052" cy="3036934"/>
            <a:chOff x="1093058" y="4598707"/>
            <a:chExt cx="6200664" cy="6326112"/>
          </a:xfrm>
        </p:grpSpPr>
        <p:sp>
          <p:nvSpPr>
            <p:cNvPr id="31" name="矩形: 圆角 30">
              <a:extLst>
                <a:ext uri="{FF2B5EF4-FFF2-40B4-BE49-F238E27FC236}">
                  <a16:creationId xmlns:a16="http://schemas.microsoft.com/office/drawing/2014/main" id="{1D0FA462-D945-4798-9307-9C7C38728376}"/>
                </a:ext>
              </a:extLst>
            </p:cNvPr>
            <p:cNvSpPr/>
            <p:nvPr/>
          </p:nvSpPr>
          <p:spPr>
            <a:xfrm>
              <a:off x="1093058" y="4598707"/>
              <a:ext cx="6200664" cy="6326112"/>
            </a:xfrm>
            <a:prstGeom prst="roundRect">
              <a:avLst/>
            </a:prstGeom>
            <a:ln w="57150">
              <a:solidFill>
                <a:srgbClr val="2F65D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D8E9885-534A-4AAA-9EDA-BBD1F6D40CBF}"/>
                </a:ext>
              </a:extLst>
            </p:cNvPr>
            <p:cNvSpPr txBox="1"/>
            <p:nvPr/>
          </p:nvSpPr>
          <p:spPr>
            <a:xfrm>
              <a:off x="1247289" y="5465289"/>
              <a:ext cx="5689300" cy="3147866"/>
            </a:xfrm>
            <a:prstGeom prst="rect">
              <a:avLst/>
            </a:prstGeom>
            <a:noFill/>
          </p:spPr>
          <p:txBody>
            <a:bodyPr wrap="square" rtlCol="0">
              <a:spAutoFit/>
            </a:bodyPr>
            <a:lstStyle/>
            <a:p>
              <a:pPr lvl="0" algn="just">
                <a:lnSpc>
                  <a:spcPct val="150000"/>
                </a:lnSpc>
              </a:pPr>
              <a:r>
                <a:rPr lang="en-US" altLang="zh-CN" sz="2800" kern="100" dirty="0">
                  <a:effectLst/>
                  <a:latin typeface="+mn-ea"/>
                  <a:cs typeface="Times New Roman" panose="02020603050405020304" pitchFamily="18" charset="0"/>
                </a:rPr>
                <a:t>·</a:t>
              </a:r>
              <a:r>
                <a:rPr lang="zh-CN" altLang="en-US" sz="2800" kern="100" dirty="0">
                  <a:effectLst/>
                  <a:latin typeface="+mn-ea"/>
                  <a:cs typeface="Times New Roman" panose="02020603050405020304" pitchFamily="18" charset="0"/>
                </a:rPr>
                <a:t>共同度小于</a:t>
              </a:r>
              <a:r>
                <a:rPr lang="en-US" altLang="zh-CN" sz="2800" kern="100" dirty="0">
                  <a:effectLst/>
                  <a:latin typeface="+mn-ea"/>
                  <a:cs typeface="Times New Roman" panose="02020603050405020304" pitchFamily="18" charset="0"/>
                </a:rPr>
                <a:t>0.30</a:t>
              </a:r>
              <a:r>
                <a:rPr lang="zh-CN" altLang="en-US" sz="2800" kern="100" dirty="0">
                  <a:effectLst/>
                  <a:latin typeface="+mn-ea"/>
                  <a:cs typeface="Times New Roman" panose="02020603050405020304" pitchFamily="18" charset="0"/>
                </a:rPr>
                <a:t>的条目</a:t>
              </a:r>
              <a:r>
                <a:rPr lang="en-US" altLang="zh-CN" sz="2800" kern="100" dirty="0">
                  <a:effectLst/>
                  <a:latin typeface="+mn-ea"/>
                  <a:cs typeface="Times New Roman" panose="02020603050405020304" pitchFamily="18" charset="0"/>
                </a:rPr>
                <a:t>5</a:t>
              </a:r>
              <a:r>
                <a:rPr lang="zh-CN" altLang="en-US" sz="2800" kern="100" dirty="0">
                  <a:effectLst/>
                  <a:latin typeface="+mn-ea"/>
                  <a:cs typeface="Times New Roman" panose="02020603050405020304" pitchFamily="18" charset="0"/>
                </a:rPr>
                <a:t>和</a:t>
              </a:r>
              <a:r>
                <a:rPr lang="en-US" altLang="zh-CN" sz="2800" kern="100" dirty="0">
                  <a:effectLst/>
                  <a:latin typeface="+mn-ea"/>
                  <a:cs typeface="Times New Roman" panose="02020603050405020304" pitchFamily="18" charset="0"/>
                </a:rPr>
                <a:t>11</a:t>
              </a:r>
            </a:p>
            <a:p>
              <a:pPr lvl="0" algn="just">
                <a:lnSpc>
                  <a:spcPct val="150000"/>
                </a:lnSpc>
              </a:pPr>
              <a:r>
                <a:rPr lang="en-US" altLang="zh-CN" sz="2800" kern="100" dirty="0">
                  <a:effectLst/>
                  <a:latin typeface="+mn-ea"/>
                  <a:cs typeface="Times New Roman" panose="02020603050405020304" pitchFamily="18" charset="0"/>
                </a:rPr>
                <a:t>·</a:t>
              </a:r>
              <a:r>
                <a:rPr lang="zh-CN" altLang="en-US" sz="2800" kern="100" dirty="0">
                  <a:effectLst/>
                  <a:latin typeface="+mn-ea"/>
                  <a:cs typeface="Times New Roman" panose="02020603050405020304" pitchFamily="18" charset="0"/>
                </a:rPr>
                <a:t>结构矩阵中的项目载荷小于 </a:t>
              </a:r>
              <a:r>
                <a:rPr lang="en-US" altLang="zh-CN" sz="2800" kern="100" dirty="0">
                  <a:effectLst/>
                  <a:latin typeface="+mn-ea"/>
                  <a:cs typeface="Times New Roman" panose="02020603050405020304" pitchFamily="18" charset="0"/>
                </a:rPr>
                <a:t>0.50</a:t>
              </a:r>
              <a:r>
                <a:rPr lang="zh-CN" altLang="en-US" sz="2800" kern="100" dirty="0">
                  <a:effectLst/>
                  <a:latin typeface="+mn-ea"/>
                  <a:cs typeface="Times New Roman" panose="02020603050405020304" pitchFamily="18" charset="0"/>
                </a:rPr>
                <a:t>的条目</a:t>
              </a:r>
              <a:r>
                <a:rPr lang="en-US" altLang="zh-CN" sz="2800" kern="100" dirty="0">
                  <a:effectLst/>
                  <a:latin typeface="+mn-ea"/>
                  <a:cs typeface="Times New Roman" panose="02020603050405020304" pitchFamily="18" charset="0"/>
                </a:rPr>
                <a:t>10</a:t>
              </a:r>
              <a:endParaRPr lang="en-US" altLang="zh-CN" sz="2800" kern="100" dirty="0">
                <a:latin typeface="+mn-ea"/>
                <a:cs typeface="Times New Roman" panose="02020603050405020304" pitchFamily="18" charset="0"/>
              </a:endParaRPr>
            </a:p>
          </p:txBody>
        </p:sp>
      </p:grpSp>
      <p:sp>
        <p:nvSpPr>
          <p:cNvPr id="5" name="乘号 4">
            <a:extLst>
              <a:ext uri="{FF2B5EF4-FFF2-40B4-BE49-F238E27FC236}">
                <a16:creationId xmlns:a16="http://schemas.microsoft.com/office/drawing/2014/main" id="{72452C5F-BB7D-4C0E-B92F-FD3539BF67D8}"/>
              </a:ext>
            </a:extLst>
          </p:cNvPr>
          <p:cNvSpPr/>
          <p:nvPr/>
        </p:nvSpPr>
        <p:spPr>
          <a:xfrm>
            <a:off x="16137359" y="4681464"/>
            <a:ext cx="1127474" cy="1511176"/>
          </a:xfrm>
          <a:prstGeom prst="mathMultiply">
            <a:avLst/>
          </a:prstGeom>
          <a:solidFill>
            <a:srgbClr val="2F65DF"/>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7058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047750" y="952500"/>
            <a:ext cx="5479262" cy="946991"/>
            <a:chOff x="76200" y="-114300"/>
            <a:chExt cx="7305683" cy="1262655"/>
          </a:xfrm>
        </p:grpSpPr>
        <p:sp>
          <p:nvSpPr>
            <p:cNvPr id="12" name="Freeform 12"/>
            <p:cNvSpPr/>
            <p:nvPr/>
          </p:nvSpPr>
          <p:spPr>
            <a:xfrm>
              <a:off x="76200" y="349673"/>
              <a:ext cx="6019800" cy="457200"/>
            </a:xfrm>
            <a:custGeom>
              <a:avLst/>
              <a:gdLst/>
              <a:ahLst/>
              <a:cxnLst/>
              <a:rect l="l" t="t" r="r" b="b"/>
              <a:pathLst>
                <a:path w="6019800" h="457200">
                  <a:moveTo>
                    <a:pt x="0" y="0"/>
                  </a:moveTo>
                  <a:lnTo>
                    <a:pt x="6019800" y="0"/>
                  </a:lnTo>
                  <a:lnTo>
                    <a:pt x="6019800" y="457200"/>
                  </a:lnTo>
                  <a:lnTo>
                    <a:pt x="0" y="457200"/>
                  </a:lnTo>
                  <a:lnTo>
                    <a:pt x="0" y="0"/>
                  </a:lnTo>
                  <a:close/>
                </a:path>
              </a:pathLst>
            </a:custGeom>
            <a:blipFill>
              <a:blip r:embed="rId2">
                <a:extLst>
                  <a:ext uri="{96DAC541-7B7A-43D3-8B79-37D633B846F1}">
                    <asvg:svgBlip xmlns:asvg="http://schemas.microsoft.com/office/drawing/2016/SVG/main" r:embed="rId3"/>
                  </a:ext>
                </a:extLst>
              </a:blip>
              <a:stretch>
                <a:fillRect l="-6751" t="-3089166" r="-239578" b="-1370833"/>
              </a:stretch>
            </a:blipFill>
          </p:spPr>
        </p:sp>
        <p:sp>
          <p:nvSpPr>
            <p:cNvPr id="13" name="TextBox 13"/>
            <p:cNvSpPr txBox="1"/>
            <p:nvPr/>
          </p:nvSpPr>
          <p:spPr>
            <a:xfrm>
              <a:off x="690796" y="-114300"/>
              <a:ext cx="6691087" cy="1262655"/>
            </a:xfrm>
            <a:prstGeom prst="rect">
              <a:avLst/>
            </a:prstGeom>
          </p:spPr>
          <p:txBody>
            <a:bodyPr wrap="square" lIns="0" tIns="0" rIns="0" bIns="0" rtlCol="0" anchor="t">
              <a:spAutoFit/>
            </a:bodyPr>
            <a:lstStyle/>
            <a:p>
              <a:pPr algn="l">
                <a:lnSpc>
                  <a:spcPts val="7839"/>
                </a:lnSpc>
              </a:pPr>
              <a:r>
                <a:rPr lang="zh-CN" altLang="en-US" sz="5600" dirty="0">
                  <a:solidFill>
                    <a:srgbClr val="000000"/>
                  </a:solidFill>
                  <a:ea typeface="字由点字典黑 65J"/>
                </a:rPr>
                <a:t>验证性因素分析</a:t>
              </a:r>
              <a:endParaRPr lang="en-US" sz="5600" dirty="0">
                <a:solidFill>
                  <a:srgbClr val="000000"/>
                </a:solidFill>
                <a:ea typeface="字由点字典黑 65J"/>
              </a:endParaRPr>
            </a:p>
          </p:txBody>
        </p:sp>
      </p:grpSp>
      <p:sp>
        <p:nvSpPr>
          <p:cNvPr id="11" name="文本框 10">
            <a:extLst>
              <a:ext uri="{FF2B5EF4-FFF2-40B4-BE49-F238E27FC236}">
                <a16:creationId xmlns:a16="http://schemas.microsoft.com/office/drawing/2014/main" id="{18D2CAA6-A8A9-4076-AA28-B20827A2924A}"/>
              </a:ext>
            </a:extLst>
          </p:cNvPr>
          <p:cNvSpPr txBox="1"/>
          <p:nvPr/>
        </p:nvSpPr>
        <p:spPr>
          <a:xfrm>
            <a:off x="1219200" y="2549200"/>
            <a:ext cx="12496800" cy="5188600"/>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zh-CN" altLang="en-US" sz="3200" kern="100" dirty="0">
                <a:effectLst/>
                <a:latin typeface="Times New Roman" panose="02020603050405020304" pitchFamily="18" charset="0"/>
                <a:cs typeface="Times New Roman" panose="02020603050405020304" pitchFamily="18" charset="0"/>
              </a:rPr>
              <a:t>结合利他</a:t>
            </a:r>
            <a:r>
              <a:rPr lang="en-US" altLang="zh-CN" sz="3200" kern="100" dirty="0">
                <a:effectLst/>
                <a:latin typeface="Times New Roman" panose="02020603050405020304" pitchFamily="18" charset="0"/>
                <a:cs typeface="Times New Roman" panose="02020603050405020304" pitchFamily="18" charset="0"/>
              </a:rPr>
              <a:t>—</a:t>
            </a:r>
            <a:r>
              <a:rPr lang="zh-CN" altLang="en-US" sz="3200" kern="100" dirty="0">
                <a:effectLst/>
                <a:latin typeface="Times New Roman" panose="02020603050405020304" pitchFamily="18" charset="0"/>
                <a:cs typeface="Times New Roman" panose="02020603050405020304" pitchFamily="18" charset="0"/>
              </a:rPr>
              <a:t>间接互惠模型和使用</a:t>
            </a:r>
            <a:r>
              <a:rPr lang="en-US" altLang="zh-CN" sz="3200" kern="100" dirty="0">
                <a:effectLst/>
                <a:latin typeface="Times New Roman" panose="02020603050405020304" pitchFamily="18" charset="0"/>
                <a:cs typeface="Times New Roman" panose="02020603050405020304" pitchFamily="18" charset="0"/>
              </a:rPr>
              <a:t>—</a:t>
            </a:r>
            <a:r>
              <a:rPr lang="zh-CN" altLang="en-US" sz="3200" kern="100" dirty="0">
                <a:effectLst/>
                <a:latin typeface="Times New Roman" panose="02020603050405020304" pitchFamily="18" charset="0"/>
                <a:cs typeface="Times New Roman" panose="02020603050405020304" pitchFamily="18" charset="0"/>
              </a:rPr>
              <a:t>满足理论，根据网络利他、网络互惠、网络助人和网络合作四个维度制定访谈提纲进行访谈、收集项目。</a:t>
            </a:r>
          </a:p>
          <a:p>
            <a:pPr marL="342900" lvl="0" indent="-342900" algn="just">
              <a:lnSpc>
                <a:spcPct val="150000"/>
              </a:lnSpc>
              <a:buFont typeface="Wingdings" panose="05000000000000000000" pitchFamily="2" charset="2"/>
              <a:buChar char=""/>
            </a:pPr>
            <a:r>
              <a:rPr lang="zh-CN" altLang="en-US" sz="3200" kern="100" dirty="0">
                <a:latin typeface="Times New Roman" panose="02020603050405020304" pitchFamily="18" charset="0"/>
                <a:cs typeface="Times New Roman" panose="02020603050405020304" pitchFamily="18" charset="0"/>
              </a:rPr>
              <a:t>结果显示：</a:t>
            </a:r>
            <a:r>
              <a:rPr lang="en-US" altLang="zh-CN" sz="3200" kern="100" dirty="0">
                <a:effectLst/>
                <a:latin typeface="Times New Roman" panose="02020603050405020304" pitchFamily="18" charset="0"/>
                <a:cs typeface="Times New Roman" panose="02020603050405020304" pitchFamily="18" charset="0"/>
              </a:rPr>
              <a:t>4 </a:t>
            </a:r>
            <a:r>
              <a:rPr lang="zh-CN" altLang="en-US" sz="3200" kern="100" dirty="0">
                <a:effectLst/>
                <a:latin typeface="Times New Roman" panose="02020603050405020304" pitchFamily="18" charset="0"/>
                <a:cs typeface="Times New Roman" panose="02020603050405020304" pitchFamily="18" charset="0"/>
              </a:rPr>
              <a:t>因子结构良好（</a:t>
            </a:r>
            <a:r>
              <a:rPr lang="en-US" altLang="zh-CN" sz="3200" kern="100" dirty="0">
                <a:effectLst/>
                <a:latin typeface="Times New Roman" panose="02020603050405020304" pitchFamily="18" charset="0"/>
                <a:cs typeface="Times New Roman" panose="02020603050405020304" pitchFamily="18" charset="0"/>
              </a:rPr>
              <a:t>χ2/df=3.96</a:t>
            </a:r>
            <a:r>
              <a:rPr lang="zh-CN" altLang="en-US" sz="3200" kern="100" dirty="0">
                <a:effectLst/>
                <a:latin typeface="Times New Roman" panose="02020603050405020304" pitchFamily="18" charset="0"/>
                <a:cs typeface="Times New Roman" panose="02020603050405020304" pitchFamily="18" charset="0"/>
              </a:rPr>
              <a:t>，</a:t>
            </a:r>
            <a:r>
              <a:rPr lang="en-US" altLang="zh-CN" sz="3200" kern="100" dirty="0">
                <a:effectLst/>
                <a:latin typeface="Times New Roman" panose="02020603050405020304" pitchFamily="18" charset="0"/>
                <a:cs typeface="Times New Roman" panose="02020603050405020304" pitchFamily="18" charset="0"/>
              </a:rPr>
              <a:t>TLI=0.90</a:t>
            </a:r>
            <a:r>
              <a:rPr lang="zh-CN" altLang="en-US" sz="3200" kern="100" dirty="0">
                <a:effectLst/>
                <a:latin typeface="Times New Roman" panose="02020603050405020304" pitchFamily="18" charset="0"/>
                <a:cs typeface="Times New Roman" panose="02020603050405020304" pitchFamily="18" charset="0"/>
              </a:rPr>
              <a:t>，</a:t>
            </a:r>
            <a:r>
              <a:rPr lang="en-US" altLang="zh-CN" sz="3200" kern="100" dirty="0">
                <a:effectLst/>
                <a:latin typeface="Times New Roman" panose="02020603050405020304" pitchFamily="18" charset="0"/>
                <a:cs typeface="Times New Roman" panose="02020603050405020304" pitchFamily="18" charset="0"/>
              </a:rPr>
              <a:t>CFI=0.92</a:t>
            </a:r>
            <a:r>
              <a:rPr lang="zh-CN" altLang="en-US" sz="3200" kern="100" dirty="0">
                <a:effectLst/>
                <a:latin typeface="Times New Roman" panose="02020603050405020304" pitchFamily="18" charset="0"/>
                <a:cs typeface="Times New Roman" panose="02020603050405020304" pitchFamily="18" charset="0"/>
              </a:rPr>
              <a:t>，</a:t>
            </a:r>
            <a:r>
              <a:rPr lang="en-US" altLang="zh-CN" sz="3200" kern="100" dirty="0">
                <a:effectLst/>
                <a:latin typeface="Times New Roman" panose="02020603050405020304" pitchFamily="18" charset="0"/>
                <a:cs typeface="Times New Roman" panose="02020603050405020304" pitchFamily="18" charset="0"/>
              </a:rPr>
              <a:t>RMSEA=0.08</a:t>
            </a:r>
            <a:r>
              <a:rPr lang="zh-CN" altLang="en-US" sz="3200" kern="100" dirty="0">
                <a:effectLst/>
                <a:latin typeface="Times New Roman" panose="02020603050405020304" pitchFamily="18" charset="0"/>
                <a:cs typeface="Times New Roman" panose="02020603050405020304" pitchFamily="18" charset="0"/>
              </a:rPr>
              <a:t>），各因子载荷都高于 </a:t>
            </a:r>
            <a:r>
              <a:rPr lang="en-US" altLang="zh-CN" sz="3200" kern="100" dirty="0">
                <a:effectLst/>
                <a:latin typeface="Times New Roman" panose="02020603050405020304" pitchFamily="18" charset="0"/>
                <a:cs typeface="Times New Roman" panose="02020603050405020304" pitchFamily="18" charset="0"/>
              </a:rPr>
              <a:t>0.55</a:t>
            </a:r>
            <a:r>
              <a:rPr lang="zh-CN" altLang="en-US" sz="3200" kern="100" dirty="0">
                <a:effectLst/>
                <a:latin typeface="Times New Roman" panose="02020603050405020304" pitchFamily="18" charset="0"/>
                <a:cs typeface="Times New Roman" panose="02020603050405020304" pitchFamily="18" charset="0"/>
              </a:rPr>
              <a:t>（</a:t>
            </a:r>
            <a:r>
              <a:rPr lang="en-US" altLang="zh-CN" sz="3200" kern="100" dirty="0">
                <a:effectLst/>
                <a:latin typeface="Times New Roman" panose="02020603050405020304" pitchFamily="18" charset="0"/>
                <a:cs typeface="Times New Roman" panose="02020603050405020304" pitchFamily="18" charset="0"/>
              </a:rPr>
              <a:t>p&lt;0.001</a:t>
            </a:r>
            <a:r>
              <a:rPr lang="zh-CN" altLang="en-US" sz="3200" kern="100" dirty="0">
                <a:effectLst/>
                <a:latin typeface="Times New Roman" panose="02020603050405020304" pitchFamily="18" charset="0"/>
                <a:cs typeface="Times New Roman" panose="02020603050405020304" pitchFamily="18" charset="0"/>
              </a:rPr>
              <a:t>），且量表条目间误差无相关。</a:t>
            </a:r>
          </a:p>
          <a:p>
            <a:pPr marL="342900" lvl="0" indent="-342900" algn="just">
              <a:lnSpc>
                <a:spcPct val="150000"/>
              </a:lnSpc>
              <a:buFont typeface="Wingdings" panose="05000000000000000000" pitchFamily="2" charset="2"/>
              <a:buChar char=""/>
            </a:pPr>
            <a:r>
              <a:rPr lang="zh-CN" altLang="en-US" sz="3200" kern="100" dirty="0">
                <a:effectLst/>
                <a:latin typeface="Times New Roman" panose="02020603050405020304" pitchFamily="18" charset="0"/>
                <a:cs typeface="Times New Roman" panose="02020603050405020304" pitchFamily="18" charset="0"/>
              </a:rPr>
              <a:t>采用单一方法潜因子途径排除社会赞许性的影响</a:t>
            </a:r>
            <a:r>
              <a:rPr lang="zh-CN" altLang="en-US" sz="3200" kern="100" dirty="0">
                <a:effectLst/>
                <a:latin typeface="Times New Roman" panose="02020603050405020304" pitchFamily="18" charset="0"/>
                <a:ea typeface="华文仿宋"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1261043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047750" y="952500"/>
            <a:ext cx="5479262" cy="946991"/>
            <a:chOff x="76200" y="-114300"/>
            <a:chExt cx="7305683" cy="1262655"/>
          </a:xfrm>
        </p:grpSpPr>
        <p:sp>
          <p:nvSpPr>
            <p:cNvPr id="12" name="Freeform 12"/>
            <p:cNvSpPr/>
            <p:nvPr/>
          </p:nvSpPr>
          <p:spPr>
            <a:xfrm>
              <a:off x="76200" y="349673"/>
              <a:ext cx="6019800" cy="457200"/>
            </a:xfrm>
            <a:custGeom>
              <a:avLst/>
              <a:gdLst/>
              <a:ahLst/>
              <a:cxnLst/>
              <a:rect l="l" t="t" r="r" b="b"/>
              <a:pathLst>
                <a:path w="6019800" h="457200">
                  <a:moveTo>
                    <a:pt x="0" y="0"/>
                  </a:moveTo>
                  <a:lnTo>
                    <a:pt x="6019800" y="0"/>
                  </a:lnTo>
                  <a:lnTo>
                    <a:pt x="6019800" y="457200"/>
                  </a:lnTo>
                  <a:lnTo>
                    <a:pt x="0" y="457200"/>
                  </a:lnTo>
                  <a:lnTo>
                    <a:pt x="0" y="0"/>
                  </a:lnTo>
                  <a:close/>
                </a:path>
              </a:pathLst>
            </a:custGeom>
            <a:blipFill>
              <a:blip r:embed="rId2">
                <a:extLst>
                  <a:ext uri="{96DAC541-7B7A-43D3-8B79-37D633B846F1}">
                    <asvg:svgBlip xmlns:asvg="http://schemas.microsoft.com/office/drawing/2016/SVG/main" r:embed="rId3"/>
                  </a:ext>
                </a:extLst>
              </a:blip>
              <a:stretch>
                <a:fillRect l="-6751" t="-3089166" r="-239578" b="-1370833"/>
              </a:stretch>
            </a:blipFill>
          </p:spPr>
        </p:sp>
        <p:sp>
          <p:nvSpPr>
            <p:cNvPr id="13" name="TextBox 13"/>
            <p:cNvSpPr txBox="1"/>
            <p:nvPr/>
          </p:nvSpPr>
          <p:spPr>
            <a:xfrm>
              <a:off x="690796" y="-114300"/>
              <a:ext cx="6691087" cy="1262655"/>
            </a:xfrm>
            <a:prstGeom prst="rect">
              <a:avLst/>
            </a:prstGeom>
          </p:spPr>
          <p:txBody>
            <a:bodyPr wrap="square" lIns="0" tIns="0" rIns="0" bIns="0" rtlCol="0" anchor="t">
              <a:spAutoFit/>
            </a:bodyPr>
            <a:lstStyle/>
            <a:p>
              <a:pPr algn="l">
                <a:lnSpc>
                  <a:spcPts val="7839"/>
                </a:lnSpc>
              </a:pPr>
              <a:r>
                <a:rPr lang="zh-CN" altLang="en-US" sz="5600" dirty="0">
                  <a:solidFill>
                    <a:srgbClr val="000000"/>
                  </a:solidFill>
                  <a:ea typeface="字由点字典黑 65J"/>
                </a:rPr>
                <a:t>效度检验</a:t>
              </a:r>
              <a:endParaRPr lang="en-US" sz="5600" dirty="0">
                <a:solidFill>
                  <a:srgbClr val="000000"/>
                </a:solidFill>
                <a:ea typeface="字由点字典黑 65J"/>
              </a:endParaRPr>
            </a:p>
          </p:txBody>
        </p:sp>
      </p:grpSp>
      <p:sp>
        <p:nvSpPr>
          <p:cNvPr id="11" name="文本框 10">
            <a:extLst>
              <a:ext uri="{FF2B5EF4-FFF2-40B4-BE49-F238E27FC236}">
                <a16:creationId xmlns:a16="http://schemas.microsoft.com/office/drawing/2014/main" id="{18D2CAA6-A8A9-4076-AA28-B20827A2924A}"/>
              </a:ext>
            </a:extLst>
          </p:cNvPr>
          <p:cNvSpPr txBox="1"/>
          <p:nvPr/>
        </p:nvSpPr>
        <p:spPr>
          <a:xfrm>
            <a:off x="1219200" y="2549200"/>
            <a:ext cx="8763000" cy="5188600"/>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zh-CN" altLang="en-US" sz="3200" kern="100" dirty="0">
                <a:effectLst/>
                <a:latin typeface="Times New Roman" panose="02020603050405020304" pitchFamily="18" charset="0"/>
                <a:cs typeface="Times New Roman" panose="02020603050405020304" pitchFamily="18" charset="0"/>
              </a:rPr>
              <a:t>两次效标效度检验发现，网络亲社会行为与各校标问卷均呈显著相关 （表 </a:t>
            </a:r>
            <a:r>
              <a:rPr lang="en-US" altLang="zh-CN" sz="3200" kern="100" dirty="0">
                <a:effectLst/>
                <a:latin typeface="Times New Roman" panose="02020603050405020304" pitchFamily="18" charset="0"/>
                <a:cs typeface="Times New Roman" panose="02020603050405020304" pitchFamily="18" charset="0"/>
              </a:rPr>
              <a:t>3</a:t>
            </a:r>
            <a:r>
              <a:rPr lang="zh-CN" altLang="en-US" sz="3200" kern="100" dirty="0">
                <a:effectLst/>
                <a:latin typeface="Times New Roman" panose="02020603050405020304" pitchFamily="18" charset="0"/>
                <a:cs typeface="Times New Roman" panose="02020603050405020304" pitchFamily="18" charset="0"/>
              </a:rPr>
              <a:t>）；</a:t>
            </a:r>
          </a:p>
          <a:p>
            <a:pPr marL="342900" lvl="0" indent="-342900" algn="just">
              <a:lnSpc>
                <a:spcPct val="150000"/>
              </a:lnSpc>
              <a:buFont typeface="Wingdings" panose="05000000000000000000" pitchFamily="2" charset="2"/>
              <a:buChar char=""/>
            </a:pPr>
            <a:r>
              <a:rPr lang="zh-CN" altLang="en-US" sz="3200" kern="100" dirty="0">
                <a:effectLst/>
                <a:latin typeface="Times New Roman" panose="02020603050405020304" pitchFamily="18" charset="0"/>
                <a:cs typeface="Times New Roman" panose="02020603050405020304" pitchFamily="18" charset="0"/>
              </a:rPr>
              <a:t>在控制性别后，采用线性回归检验网络亲社会行为对 </a:t>
            </a:r>
            <a:r>
              <a:rPr lang="en-US" altLang="zh-CN" sz="3200" kern="100" dirty="0">
                <a:effectLst/>
                <a:latin typeface="Times New Roman" panose="02020603050405020304" pitchFamily="18" charset="0"/>
                <a:cs typeface="Times New Roman" panose="02020603050405020304" pitchFamily="18" charset="0"/>
              </a:rPr>
              <a:t>5 </a:t>
            </a:r>
            <a:r>
              <a:rPr lang="zh-CN" altLang="en-US" sz="3200" kern="100" dirty="0">
                <a:effectLst/>
                <a:latin typeface="Times New Roman" panose="02020603050405020304" pitchFamily="18" charset="0"/>
                <a:cs typeface="Times New Roman" panose="02020603050405020304" pitchFamily="18" charset="0"/>
              </a:rPr>
              <a:t>周后亲社会行为的影响，发现网络亲社会行为能正向预测亲社会行为（</a:t>
            </a:r>
            <a:r>
              <a:rPr lang="en-US" altLang="zh-CN" sz="3200" kern="100" dirty="0">
                <a:effectLst/>
                <a:latin typeface="Times New Roman" panose="02020603050405020304" pitchFamily="18" charset="0"/>
                <a:cs typeface="Times New Roman" panose="02020603050405020304" pitchFamily="18" charset="0"/>
              </a:rPr>
              <a:t>β=0.64</a:t>
            </a:r>
            <a:r>
              <a:rPr lang="zh-CN" altLang="en-US" sz="3200" kern="100" dirty="0">
                <a:effectLst/>
                <a:latin typeface="Times New Roman" panose="02020603050405020304" pitchFamily="18" charset="0"/>
                <a:cs typeface="Times New Roman" panose="02020603050405020304" pitchFamily="18" charset="0"/>
              </a:rPr>
              <a:t>，</a:t>
            </a:r>
            <a:r>
              <a:rPr lang="en-US" altLang="zh-CN" sz="3200" kern="100" dirty="0">
                <a:effectLst/>
                <a:latin typeface="Times New Roman" panose="02020603050405020304" pitchFamily="18" charset="0"/>
                <a:cs typeface="Times New Roman" panose="02020603050405020304" pitchFamily="18" charset="0"/>
              </a:rPr>
              <a:t>t=7.17</a:t>
            </a:r>
            <a:r>
              <a:rPr lang="zh-CN" altLang="en-US" sz="3200" kern="100" dirty="0">
                <a:effectLst/>
                <a:latin typeface="Times New Roman" panose="02020603050405020304" pitchFamily="18" charset="0"/>
                <a:cs typeface="Times New Roman" panose="02020603050405020304" pitchFamily="18" charset="0"/>
              </a:rPr>
              <a:t>，</a:t>
            </a:r>
            <a:r>
              <a:rPr lang="en-US" altLang="zh-CN" sz="3200" kern="100" dirty="0">
                <a:effectLst/>
                <a:latin typeface="Times New Roman" panose="02020603050405020304" pitchFamily="18" charset="0"/>
                <a:cs typeface="Times New Roman" panose="02020603050405020304" pitchFamily="18" charset="0"/>
              </a:rPr>
              <a:t>p&lt;0.001</a:t>
            </a:r>
            <a:r>
              <a:rPr lang="zh-CN" altLang="en-US" sz="3200" kern="100" dirty="0">
                <a:effectLst/>
                <a:latin typeface="Times New Roman" panose="02020603050405020304" pitchFamily="18" charset="0"/>
                <a:cs typeface="Times New Roman" panose="02020603050405020304" pitchFamily="18" charset="0"/>
              </a:rPr>
              <a:t>，说明网络亲社会行为量表的</a:t>
            </a:r>
            <a:r>
              <a:rPr lang="zh-CN" altLang="en-US" sz="3200" b="1" kern="100" dirty="0">
                <a:solidFill>
                  <a:srgbClr val="2F65DF"/>
                </a:solidFill>
                <a:effectLst/>
                <a:latin typeface="Times New Roman" panose="02020603050405020304" pitchFamily="18" charset="0"/>
                <a:cs typeface="Times New Roman" panose="02020603050405020304" pitchFamily="18" charset="0"/>
              </a:rPr>
              <a:t>外部效度和预测效度均良好</a:t>
            </a:r>
            <a:r>
              <a:rPr lang="zh-CN" altLang="en-US" sz="3200" kern="100" dirty="0">
                <a:effectLst/>
                <a:latin typeface="Times New Roman" panose="02020603050405020304" pitchFamily="18" charset="0"/>
                <a:cs typeface="Times New Roman" panose="02020603050405020304" pitchFamily="18" charset="0"/>
              </a:rPr>
              <a:t>。</a:t>
            </a:r>
          </a:p>
        </p:txBody>
      </p:sp>
      <p:pic>
        <p:nvPicPr>
          <p:cNvPr id="3" name="图片 2">
            <a:extLst>
              <a:ext uri="{FF2B5EF4-FFF2-40B4-BE49-F238E27FC236}">
                <a16:creationId xmlns:a16="http://schemas.microsoft.com/office/drawing/2014/main" id="{9D4BCAA4-89B0-4E41-94A1-7762FBF973D3}"/>
              </a:ext>
            </a:extLst>
          </p:cNvPr>
          <p:cNvPicPr>
            <a:picLocks noChangeAspect="1"/>
          </p:cNvPicPr>
          <p:nvPr/>
        </p:nvPicPr>
        <p:blipFill>
          <a:blip r:embed="rId4"/>
          <a:stretch>
            <a:fillRect/>
          </a:stretch>
        </p:blipFill>
        <p:spPr>
          <a:xfrm>
            <a:off x="10287000" y="2549200"/>
            <a:ext cx="7035888" cy="4633709"/>
          </a:xfrm>
          <a:prstGeom prst="rect">
            <a:avLst/>
          </a:prstGeom>
        </p:spPr>
      </p:pic>
    </p:spTree>
    <p:extLst>
      <p:ext uri="{BB962C8B-B14F-4D97-AF65-F5344CB8AC3E}">
        <p14:creationId xmlns:p14="http://schemas.microsoft.com/office/powerpoint/2010/main" val="1959403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047750" y="952500"/>
            <a:ext cx="5479262" cy="946991"/>
            <a:chOff x="76200" y="-114300"/>
            <a:chExt cx="7305683" cy="1262655"/>
          </a:xfrm>
        </p:grpSpPr>
        <p:sp>
          <p:nvSpPr>
            <p:cNvPr id="12" name="Freeform 12"/>
            <p:cNvSpPr/>
            <p:nvPr/>
          </p:nvSpPr>
          <p:spPr>
            <a:xfrm>
              <a:off x="76200" y="349673"/>
              <a:ext cx="6019800" cy="457200"/>
            </a:xfrm>
            <a:custGeom>
              <a:avLst/>
              <a:gdLst/>
              <a:ahLst/>
              <a:cxnLst/>
              <a:rect l="l" t="t" r="r" b="b"/>
              <a:pathLst>
                <a:path w="6019800" h="457200">
                  <a:moveTo>
                    <a:pt x="0" y="0"/>
                  </a:moveTo>
                  <a:lnTo>
                    <a:pt x="6019800" y="0"/>
                  </a:lnTo>
                  <a:lnTo>
                    <a:pt x="6019800" y="457200"/>
                  </a:lnTo>
                  <a:lnTo>
                    <a:pt x="0" y="457200"/>
                  </a:lnTo>
                  <a:lnTo>
                    <a:pt x="0" y="0"/>
                  </a:lnTo>
                  <a:close/>
                </a:path>
              </a:pathLst>
            </a:custGeom>
            <a:blipFill>
              <a:blip r:embed="rId2">
                <a:extLst>
                  <a:ext uri="{96DAC541-7B7A-43D3-8B79-37D633B846F1}">
                    <asvg:svgBlip xmlns:asvg="http://schemas.microsoft.com/office/drawing/2016/SVG/main" r:embed="rId3"/>
                  </a:ext>
                </a:extLst>
              </a:blip>
              <a:stretch>
                <a:fillRect l="-6751" t="-3089166" r="-239578" b="-1370833"/>
              </a:stretch>
            </a:blipFill>
          </p:spPr>
        </p:sp>
        <p:sp>
          <p:nvSpPr>
            <p:cNvPr id="13" name="TextBox 13"/>
            <p:cNvSpPr txBox="1"/>
            <p:nvPr/>
          </p:nvSpPr>
          <p:spPr>
            <a:xfrm>
              <a:off x="690796" y="-114300"/>
              <a:ext cx="6691087" cy="1262655"/>
            </a:xfrm>
            <a:prstGeom prst="rect">
              <a:avLst/>
            </a:prstGeom>
          </p:spPr>
          <p:txBody>
            <a:bodyPr wrap="square" lIns="0" tIns="0" rIns="0" bIns="0" rtlCol="0" anchor="t">
              <a:spAutoFit/>
            </a:bodyPr>
            <a:lstStyle/>
            <a:p>
              <a:pPr algn="l">
                <a:lnSpc>
                  <a:spcPts val="7839"/>
                </a:lnSpc>
              </a:pPr>
              <a:r>
                <a:rPr lang="zh-CN" altLang="en-US" sz="5600" dirty="0">
                  <a:solidFill>
                    <a:srgbClr val="000000"/>
                  </a:solidFill>
                  <a:ea typeface="字由点字典黑 65J"/>
                </a:rPr>
                <a:t>信度检验</a:t>
              </a:r>
              <a:endParaRPr lang="en-US" sz="5600" dirty="0">
                <a:solidFill>
                  <a:srgbClr val="000000"/>
                </a:solidFill>
                <a:ea typeface="字由点字典黑 65J"/>
              </a:endParaRPr>
            </a:p>
          </p:txBody>
        </p:sp>
      </p:grpSp>
      <p:sp>
        <p:nvSpPr>
          <p:cNvPr id="11" name="文本框 10">
            <a:extLst>
              <a:ext uri="{FF2B5EF4-FFF2-40B4-BE49-F238E27FC236}">
                <a16:creationId xmlns:a16="http://schemas.microsoft.com/office/drawing/2014/main" id="{18D2CAA6-A8A9-4076-AA28-B20827A2924A}"/>
              </a:ext>
            </a:extLst>
          </p:cNvPr>
          <p:cNvSpPr txBox="1"/>
          <p:nvPr/>
        </p:nvSpPr>
        <p:spPr>
          <a:xfrm>
            <a:off x="1047750" y="3082641"/>
            <a:ext cx="8420100" cy="3711272"/>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zh-CN" altLang="en-US" sz="3200" kern="100" dirty="0">
                <a:effectLst/>
                <a:latin typeface="Times New Roman" panose="02020603050405020304" pitchFamily="18" charset="0"/>
                <a:cs typeface="Times New Roman" panose="02020603050405020304" pitchFamily="18" charset="0"/>
              </a:rPr>
              <a:t>网络亲社会行为量表整体的 </a:t>
            </a:r>
            <a:r>
              <a:rPr lang="en-US" altLang="zh-CN" sz="3200" kern="100" dirty="0">
                <a:effectLst/>
                <a:latin typeface="Times New Roman" panose="02020603050405020304" pitchFamily="18" charset="0"/>
                <a:cs typeface="Times New Roman" panose="02020603050405020304" pitchFamily="18" charset="0"/>
              </a:rPr>
              <a:t>Cronbach’s α </a:t>
            </a:r>
            <a:r>
              <a:rPr lang="zh-CN" altLang="en-US" sz="3200" kern="100" dirty="0">
                <a:effectLst/>
                <a:latin typeface="Times New Roman" panose="02020603050405020304" pitchFamily="18" charset="0"/>
                <a:cs typeface="Times New Roman" panose="02020603050405020304" pitchFamily="18" charset="0"/>
              </a:rPr>
              <a:t>系数是</a:t>
            </a:r>
            <a:r>
              <a:rPr lang="en-US" altLang="zh-CN" sz="3200" kern="100" dirty="0">
                <a:effectLst/>
                <a:latin typeface="Times New Roman" panose="02020603050405020304" pitchFamily="18" charset="0"/>
                <a:cs typeface="Times New Roman" panose="02020603050405020304" pitchFamily="18" charset="0"/>
              </a:rPr>
              <a:t>0.91</a:t>
            </a:r>
            <a:r>
              <a:rPr lang="zh-CN" altLang="en-US" sz="3200" kern="100" dirty="0">
                <a:effectLst/>
                <a:latin typeface="Times New Roman" panose="02020603050405020304" pitchFamily="18" charset="0"/>
                <a:cs typeface="Times New Roman" panose="02020603050405020304" pitchFamily="18" charset="0"/>
              </a:rPr>
              <a:t>，两次重测信度分别是</a:t>
            </a:r>
            <a:r>
              <a:rPr lang="en-US" altLang="zh-CN" sz="3200" kern="100" dirty="0">
                <a:effectLst/>
                <a:latin typeface="Times New Roman" panose="02020603050405020304" pitchFamily="18" charset="0"/>
                <a:cs typeface="Times New Roman" panose="02020603050405020304" pitchFamily="18" charset="0"/>
              </a:rPr>
              <a:t>0.79</a:t>
            </a:r>
            <a:r>
              <a:rPr lang="zh-CN" altLang="en-US" sz="3200" kern="100" dirty="0">
                <a:effectLst/>
                <a:latin typeface="Times New Roman" panose="02020603050405020304" pitchFamily="18" charset="0"/>
                <a:cs typeface="Times New Roman" panose="02020603050405020304" pitchFamily="18" charset="0"/>
              </a:rPr>
              <a:t>和</a:t>
            </a:r>
            <a:r>
              <a:rPr lang="en-US" altLang="zh-CN" sz="3200" kern="100" dirty="0">
                <a:effectLst/>
                <a:latin typeface="Times New Roman" panose="02020603050405020304" pitchFamily="18" charset="0"/>
                <a:cs typeface="Times New Roman" panose="02020603050405020304" pitchFamily="18" charset="0"/>
              </a:rPr>
              <a:t>0.75</a:t>
            </a:r>
            <a:r>
              <a:rPr lang="zh-CN" altLang="en-US" sz="3200" kern="100" dirty="0">
                <a:effectLst/>
                <a:latin typeface="Times New Roman" panose="02020603050405020304" pitchFamily="18" charset="0"/>
                <a:cs typeface="Times New Roman" panose="02020603050405020304" pitchFamily="18" charset="0"/>
              </a:rPr>
              <a:t>（</a:t>
            </a:r>
            <a:r>
              <a:rPr lang="en-US" altLang="zh-CN" sz="3200" kern="100" dirty="0">
                <a:effectLst/>
                <a:latin typeface="Times New Roman" panose="02020603050405020304" pitchFamily="18" charset="0"/>
                <a:cs typeface="Times New Roman" panose="02020603050405020304" pitchFamily="18" charset="0"/>
              </a:rPr>
              <a:t>p&lt;0.001</a:t>
            </a:r>
            <a:r>
              <a:rPr lang="zh-CN" altLang="en-US" sz="3200" kern="100" dirty="0">
                <a:effectLst/>
                <a:latin typeface="Times New Roman" panose="02020603050405020304" pitchFamily="18" charset="0"/>
                <a:cs typeface="Times New Roman" panose="02020603050405020304" pitchFamily="18" charset="0"/>
              </a:rPr>
              <a:t>），其他各维度的</a:t>
            </a:r>
            <a:r>
              <a:rPr lang="en-US" altLang="zh-CN" sz="3200" kern="100" dirty="0">
                <a:effectLst/>
                <a:latin typeface="Times New Roman" panose="02020603050405020304" pitchFamily="18" charset="0"/>
                <a:cs typeface="Times New Roman" panose="02020603050405020304" pitchFamily="18" charset="0"/>
              </a:rPr>
              <a:t>Cronbach’s α </a:t>
            </a:r>
            <a:r>
              <a:rPr lang="zh-CN" altLang="en-US" sz="3200" kern="100" dirty="0">
                <a:effectLst/>
                <a:latin typeface="Times New Roman" panose="02020603050405020304" pitchFamily="18" charset="0"/>
                <a:cs typeface="Times New Roman" panose="02020603050405020304" pitchFamily="18" charset="0"/>
              </a:rPr>
              <a:t>和重测信度均在</a:t>
            </a:r>
            <a:r>
              <a:rPr lang="en-US" altLang="zh-CN" sz="3200" kern="100" dirty="0">
                <a:effectLst/>
                <a:latin typeface="Times New Roman" panose="02020603050405020304" pitchFamily="18" charset="0"/>
                <a:cs typeface="Times New Roman" panose="02020603050405020304" pitchFamily="18" charset="0"/>
              </a:rPr>
              <a:t>0.70</a:t>
            </a:r>
            <a:r>
              <a:rPr lang="zh-CN" altLang="en-US" sz="3200" kern="100" dirty="0">
                <a:effectLst/>
                <a:latin typeface="Times New Roman" panose="02020603050405020304" pitchFamily="18" charset="0"/>
                <a:cs typeface="Times New Roman" panose="02020603050405020304" pitchFamily="18" charset="0"/>
              </a:rPr>
              <a:t>以上（表 </a:t>
            </a:r>
            <a:r>
              <a:rPr lang="en-US" altLang="zh-CN" sz="3200" kern="100" dirty="0">
                <a:effectLst/>
                <a:latin typeface="Times New Roman" panose="02020603050405020304" pitchFamily="18" charset="0"/>
                <a:cs typeface="Times New Roman" panose="02020603050405020304" pitchFamily="18" charset="0"/>
              </a:rPr>
              <a:t>5</a:t>
            </a:r>
            <a:r>
              <a:rPr lang="zh-CN" altLang="en-US" sz="3200" kern="100" dirty="0">
                <a:effectLst/>
                <a:latin typeface="Times New Roman" panose="02020603050405020304" pitchFamily="18" charset="0"/>
                <a:cs typeface="Times New Roman" panose="02020603050405020304" pitchFamily="18" charset="0"/>
              </a:rPr>
              <a:t>），这说明该量表的</a:t>
            </a:r>
            <a:r>
              <a:rPr lang="zh-CN" altLang="en-US" sz="3200" b="1" kern="100" dirty="0">
                <a:solidFill>
                  <a:srgbClr val="2F65DF"/>
                </a:solidFill>
                <a:effectLst/>
                <a:latin typeface="Times New Roman" panose="02020603050405020304" pitchFamily="18" charset="0"/>
                <a:cs typeface="Times New Roman" panose="02020603050405020304" pitchFamily="18" charset="0"/>
              </a:rPr>
              <a:t>信度良好</a:t>
            </a:r>
            <a:r>
              <a:rPr lang="zh-CN" altLang="en-US" sz="3200" kern="100" dirty="0">
                <a:effectLst/>
                <a:latin typeface="Times New Roman" panose="02020603050405020304" pitchFamily="18" charset="0"/>
                <a:cs typeface="Times New Roman" panose="02020603050405020304" pitchFamily="18" charset="0"/>
              </a:rPr>
              <a:t>。</a:t>
            </a:r>
          </a:p>
        </p:txBody>
      </p:sp>
      <p:pic>
        <p:nvPicPr>
          <p:cNvPr id="4" name="图片 3">
            <a:extLst>
              <a:ext uri="{FF2B5EF4-FFF2-40B4-BE49-F238E27FC236}">
                <a16:creationId xmlns:a16="http://schemas.microsoft.com/office/drawing/2014/main" id="{1CA1A44F-19D7-462B-B27B-9538C402A847}"/>
              </a:ext>
            </a:extLst>
          </p:cNvPr>
          <p:cNvPicPr>
            <a:picLocks noChangeAspect="1"/>
          </p:cNvPicPr>
          <p:nvPr/>
        </p:nvPicPr>
        <p:blipFill rotWithShape="1">
          <a:blip r:embed="rId4"/>
          <a:srcRect l="4082"/>
          <a:stretch/>
        </p:blipFill>
        <p:spPr>
          <a:xfrm>
            <a:off x="10363200" y="3238500"/>
            <a:ext cx="7391284" cy="3555413"/>
          </a:xfrm>
          <a:prstGeom prst="rect">
            <a:avLst/>
          </a:prstGeom>
        </p:spPr>
      </p:pic>
    </p:spTree>
    <p:extLst>
      <p:ext uri="{BB962C8B-B14F-4D97-AF65-F5344CB8AC3E}">
        <p14:creationId xmlns:p14="http://schemas.microsoft.com/office/powerpoint/2010/main" val="204796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047750" y="952500"/>
            <a:ext cx="5479262" cy="946991"/>
            <a:chOff x="76200" y="-114300"/>
            <a:chExt cx="7305683" cy="1262655"/>
          </a:xfrm>
        </p:grpSpPr>
        <p:sp>
          <p:nvSpPr>
            <p:cNvPr id="12" name="Freeform 12"/>
            <p:cNvSpPr/>
            <p:nvPr/>
          </p:nvSpPr>
          <p:spPr>
            <a:xfrm>
              <a:off x="76200" y="349673"/>
              <a:ext cx="6019800" cy="457200"/>
            </a:xfrm>
            <a:custGeom>
              <a:avLst/>
              <a:gdLst/>
              <a:ahLst/>
              <a:cxnLst/>
              <a:rect l="l" t="t" r="r" b="b"/>
              <a:pathLst>
                <a:path w="6019800" h="457200">
                  <a:moveTo>
                    <a:pt x="0" y="0"/>
                  </a:moveTo>
                  <a:lnTo>
                    <a:pt x="6019800" y="0"/>
                  </a:lnTo>
                  <a:lnTo>
                    <a:pt x="6019800" y="457200"/>
                  </a:lnTo>
                  <a:lnTo>
                    <a:pt x="0" y="457200"/>
                  </a:lnTo>
                  <a:lnTo>
                    <a:pt x="0" y="0"/>
                  </a:lnTo>
                  <a:close/>
                </a:path>
              </a:pathLst>
            </a:custGeom>
            <a:blipFill>
              <a:blip r:embed="rId2">
                <a:extLst>
                  <a:ext uri="{96DAC541-7B7A-43D3-8B79-37D633B846F1}">
                    <asvg:svgBlip xmlns:asvg="http://schemas.microsoft.com/office/drawing/2016/SVG/main" r:embed="rId3"/>
                  </a:ext>
                </a:extLst>
              </a:blip>
              <a:stretch>
                <a:fillRect l="-6751" t="-3089166" r="-239578" b="-1370833"/>
              </a:stretch>
            </a:blipFill>
          </p:spPr>
        </p:sp>
        <p:sp>
          <p:nvSpPr>
            <p:cNvPr id="13" name="TextBox 13"/>
            <p:cNvSpPr txBox="1"/>
            <p:nvPr/>
          </p:nvSpPr>
          <p:spPr>
            <a:xfrm>
              <a:off x="690796" y="-114300"/>
              <a:ext cx="6691087" cy="1262655"/>
            </a:xfrm>
            <a:prstGeom prst="rect">
              <a:avLst/>
            </a:prstGeom>
          </p:spPr>
          <p:txBody>
            <a:bodyPr wrap="square" lIns="0" tIns="0" rIns="0" bIns="0" rtlCol="0" anchor="t">
              <a:spAutoFit/>
            </a:bodyPr>
            <a:lstStyle/>
            <a:p>
              <a:pPr algn="l">
                <a:lnSpc>
                  <a:spcPts val="7839"/>
                </a:lnSpc>
              </a:pPr>
              <a:r>
                <a:rPr lang="zh-CN" altLang="en-US" sz="5600" dirty="0">
                  <a:solidFill>
                    <a:srgbClr val="000000"/>
                  </a:solidFill>
                  <a:ea typeface="字由点字典黑 65J"/>
                </a:rPr>
                <a:t>区分度检验</a:t>
              </a:r>
              <a:endParaRPr lang="en-US" sz="5600" dirty="0">
                <a:solidFill>
                  <a:srgbClr val="000000"/>
                </a:solidFill>
                <a:ea typeface="字由点字典黑 65J"/>
              </a:endParaRPr>
            </a:p>
          </p:txBody>
        </p:sp>
      </p:grpSp>
      <p:pic>
        <p:nvPicPr>
          <p:cNvPr id="4" name="图片 3">
            <a:extLst>
              <a:ext uri="{FF2B5EF4-FFF2-40B4-BE49-F238E27FC236}">
                <a16:creationId xmlns:a16="http://schemas.microsoft.com/office/drawing/2014/main" id="{1CA1A44F-19D7-462B-B27B-9538C402A847}"/>
              </a:ext>
            </a:extLst>
          </p:cNvPr>
          <p:cNvPicPr>
            <a:picLocks noChangeAspect="1"/>
          </p:cNvPicPr>
          <p:nvPr/>
        </p:nvPicPr>
        <p:blipFill rotWithShape="1">
          <a:blip r:embed="rId4"/>
          <a:srcRect l="4082"/>
          <a:stretch/>
        </p:blipFill>
        <p:spPr>
          <a:xfrm>
            <a:off x="10363200" y="3238500"/>
            <a:ext cx="7391284" cy="3555413"/>
          </a:xfrm>
          <a:prstGeom prst="rect">
            <a:avLst/>
          </a:prstGeom>
        </p:spPr>
      </p:pic>
      <p:sp>
        <p:nvSpPr>
          <p:cNvPr id="7" name="文本框 6">
            <a:extLst>
              <a:ext uri="{FF2B5EF4-FFF2-40B4-BE49-F238E27FC236}">
                <a16:creationId xmlns:a16="http://schemas.microsoft.com/office/drawing/2014/main" id="{F7C40C22-3438-4312-96EA-9A0620C8DE33}"/>
              </a:ext>
            </a:extLst>
          </p:cNvPr>
          <p:cNvSpPr txBox="1"/>
          <p:nvPr/>
        </p:nvSpPr>
        <p:spPr>
          <a:xfrm>
            <a:off x="1047750" y="3082641"/>
            <a:ext cx="8477250" cy="5188600"/>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zh-CN" altLang="en-US" sz="3200" kern="100" dirty="0">
                <a:effectLst/>
                <a:latin typeface="+mn-ea"/>
                <a:cs typeface="Times New Roman" panose="02020603050405020304" pitchFamily="18" charset="0"/>
              </a:rPr>
              <a:t>聚敛效度检验发现，</a:t>
            </a:r>
            <a:r>
              <a:rPr lang="en-US" altLang="zh-CN" sz="3200" kern="100" dirty="0">
                <a:effectLst/>
                <a:latin typeface="+mn-ea"/>
                <a:cs typeface="Times New Roman" panose="02020603050405020304" pitchFamily="18" charset="0"/>
              </a:rPr>
              <a:t>4 </a:t>
            </a:r>
            <a:r>
              <a:rPr lang="zh-CN" altLang="en-US" sz="3200" kern="100" dirty="0">
                <a:effectLst/>
                <a:latin typeface="+mn-ea"/>
                <a:cs typeface="Times New Roman" panose="02020603050405020304" pitchFamily="18" charset="0"/>
              </a:rPr>
              <a:t>个维度的平均方差抽取量在 </a:t>
            </a:r>
            <a:r>
              <a:rPr lang="en-US" altLang="zh-CN" sz="3200" kern="100" dirty="0">
                <a:effectLst/>
                <a:latin typeface="+mn-ea"/>
                <a:cs typeface="Times New Roman" panose="02020603050405020304" pitchFamily="18" charset="0"/>
              </a:rPr>
              <a:t>0.54~0.62 </a:t>
            </a:r>
            <a:r>
              <a:rPr lang="zh-CN" altLang="en-US" sz="3200" kern="100" dirty="0">
                <a:effectLst/>
                <a:latin typeface="+mn-ea"/>
                <a:cs typeface="Times New Roman" panose="02020603050405020304" pitchFamily="18" charset="0"/>
              </a:rPr>
              <a:t>之间，组合信度在</a:t>
            </a:r>
            <a:r>
              <a:rPr lang="en-US" altLang="zh-CN" sz="3200" kern="100" dirty="0">
                <a:effectLst/>
                <a:latin typeface="+mn-ea"/>
                <a:cs typeface="Times New Roman" panose="02020603050405020304" pitchFamily="18" charset="0"/>
              </a:rPr>
              <a:t>0.82</a:t>
            </a:r>
            <a:r>
              <a:rPr lang="zh-CN" altLang="en-US" sz="3200" kern="100" dirty="0">
                <a:effectLst/>
                <a:latin typeface="+mn-ea"/>
                <a:cs typeface="Times New Roman" panose="02020603050405020304" pitchFamily="18" charset="0"/>
              </a:rPr>
              <a:t>～</a:t>
            </a:r>
            <a:r>
              <a:rPr lang="en-US" altLang="zh-CN" sz="3200" kern="100" dirty="0">
                <a:effectLst/>
                <a:latin typeface="+mn-ea"/>
                <a:cs typeface="Times New Roman" panose="02020603050405020304" pitchFamily="18" charset="0"/>
              </a:rPr>
              <a:t>0.86 </a:t>
            </a:r>
            <a:r>
              <a:rPr lang="zh-CN" altLang="en-US" sz="3200" kern="100" dirty="0">
                <a:effectLst/>
                <a:latin typeface="+mn-ea"/>
                <a:cs typeface="Times New Roman" panose="02020603050405020304" pitchFamily="18" charset="0"/>
              </a:rPr>
              <a:t>之间，量表整体的组合信度为</a:t>
            </a:r>
            <a:r>
              <a:rPr lang="en-US" altLang="zh-CN" sz="3200" kern="100" dirty="0">
                <a:effectLst/>
                <a:latin typeface="+mn-ea"/>
                <a:cs typeface="Times New Roman" panose="02020603050405020304" pitchFamily="18" charset="0"/>
              </a:rPr>
              <a:t>0.91</a:t>
            </a:r>
            <a:r>
              <a:rPr lang="zh-CN" altLang="en-US" sz="3200" kern="100" dirty="0">
                <a:effectLst/>
                <a:latin typeface="+mn-ea"/>
                <a:cs typeface="Times New Roman" panose="02020603050405020304" pitchFamily="18" charset="0"/>
              </a:rPr>
              <a:t>；区分效度检验（表 </a:t>
            </a:r>
            <a:r>
              <a:rPr lang="en-US" altLang="zh-CN" sz="3200" kern="100" dirty="0">
                <a:effectLst/>
                <a:latin typeface="+mn-ea"/>
                <a:cs typeface="Times New Roman" panose="02020603050405020304" pitchFamily="18" charset="0"/>
              </a:rPr>
              <a:t>4</a:t>
            </a:r>
            <a:r>
              <a:rPr lang="zh-CN" altLang="en-US" sz="3200" kern="100" dirty="0">
                <a:effectLst/>
                <a:latin typeface="+mn-ea"/>
                <a:cs typeface="Times New Roman" panose="02020603050405020304" pitchFamily="18" charset="0"/>
              </a:rPr>
              <a:t>）发现，各维度对应的 </a:t>
            </a:r>
            <a:r>
              <a:rPr lang="en-US" altLang="zh-CN" sz="3200" kern="100" dirty="0">
                <a:effectLst/>
                <a:latin typeface="+mn-ea"/>
                <a:cs typeface="Times New Roman" panose="02020603050405020304" pitchFamily="18" charset="0"/>
              </a:rPr>
              <a:t>AVE </a:t>
            </a:r>
            <a:r>
              <a:rPr lang="zh-CN" altLang="en-US" sz="3200" kern="100" dirty="0">
                <a:effectLst/>
                <a:latin typeface="+mn-ea"/>
                <a:cs typeface="Times New Roman" panose="02020603050405020304" pitchFamily="18" charset="0"/>
              </a:rPr>
              <a:t>均大于两两维度组合的相关系数的平方</a:t>
            </a:r>
            <a:endParaRPr lang="en-US" altLang="zh-CN" sz="3200" kern="100" dirty="0">
              <a:effectLst/>
              <a:latin typeface="+mn-ea"/>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en-US" sz="3200" kern="100" dirty="0">
                <a:effectLst/>
                <a:latin typeface="+mn-ea"/>
                <a:cs typeface="Times New Roman" panose="02020603050405020304" pitchFamily="18" charset="0"/>
              </a:rPr>
              <a:t>说明网络亲社会行为量表的</a:t>
            </a:r>
            <a:r>
              <a:rPr lang="zh-CN" altLang="en-US" sz="3200" b="1" kern="100" dirty="0">
                <a:solidFill>
                  <a:srgbClr val="2F65DF"/>
                </a:solidFill>
                <a:effectLst/>
                <a:latin typeface="+mn-ea"/>
                <a:cs typeface="Times New Roman" panose="02020603050405020304" pitchFamily="18" charset="0"/>
              </a:rPr>
              <a:t>聚敛效度和区分效度均良好</a:t>
            </a:r>
            <a:r>
              <a:rPr lang="zh-CN" altLang="en-US" sz="3200" kern="100" dirty="0">
                <a:effectLst/>
                <a:latin typeface="+mn-ea"/>
                <a:cs typeface="Times New Roman" panose="02020603050405020304" pitchFamily="18" charset="0"/>
              </a:rPr>
              <a:t>。</a:t>
            </a:r>
          </a:p>
        </p:txBody>
      </p:sp>
    </p:spTree>
    <p:extLst>
      <p:ext uri="{BB962C8B-B14F-4D97-AF65-F5344CB8AC3E}">
        <p14:creationId xmlns:p14="http://schemas.microsoft.com/office/powerpoint/2010/main" val="1733810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8863" y="2950160"/>
            <a:ext cx="8235137" cy="2692725"/>
            <a:chOff x="0" y="-304800"/>
            <a:chExt cx="10980182" cy="3590300"/>
          </a:xfrm>
        </p:grpSpPr>
        <p:sp>
          <p:nvSpPr>
            <p:cNvPr id="3" name="Freeform 3"/>
            <p:cNvSpPr/>
            <p:nvPr/>
          </p:nvSpPr>
          <p:spPr>
            <a:xfrm>
              <a:off x="0" y="1049867"/>
              <a:ext cx="10337800" cy="1143000"/>
            </a:xfrm>
            <a:custGeom>
              <a:avLst/>
              <a:gdLst/>
              <a:ahLst/>
              <a:cxnLst/>
              <a:rect l="l" t="t" r="r" b="b"/>
              <a:pathLst>
                <a:path w="10337800" h="1143000">
                  <a:moveTo>
                    <a:pt x="0" y="0"/>
                  </a:moveTo>
                  <a:lnTo>
                    <a:pt x="10337800" y="0"/>
                  </a:lnTo>
                  <a:lnTo>
                    <a:pt x="103378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t="-604444" r="-6142" b="-255555"/>
              </a:stretch>
            </a:blipFill>
          </p:spPr>
          <p:txBody>
            <a:bodyPr/>
            <a:lstStyle/>
            <a:p>
              <a:endParaRPr lang="zh-CN" altLang="en-US"/>
            </a:p>
          </p:txBody>
        </p:sp>
        <p:sp>
          <p:nvSpPr>
            <p:cNvPr id="4" name="TextBox 4"/>
            <p:cNvSpPr txBox="1"/>
            <p:nvPr/>
          </p:nvSpPr>
          <p:spPr>
            <a:xfrm>
              <a:off x="4202505" y="341843"/>
              <a:ext cx="6777677" cy="1248205"/>
            </a:xfrm>
            <a:prstGeom prst="rect">
              <a:avLst/>
            </a:prstGeom>
          </p:spPr>
          <p:txBody>
            <a:bodyPr wrap="square" lIns="0" tIns="0" rIns="0" bIns="0" rtlCol="0" anchor="t">
              <a:spAutoFit/>
            </a:bodyPr>
            <a:lstStyle/>
            <a:p>
              <a:pPr algn="l">
                <a:lnSpc>
                  <a:spcPts val="7331"/>
                </a:lnSpc>
              </a:pPr>
              <a:r>
                <a:rPr lang="zh-CN" altLang="en-US" sz="6375" dirty="0">
                  <a:solidFill>
                    <a:srgbClr val="000000"/>
                  </a:solidFill>
                  <a:ea typeface="字由点字典黑 35J Bold"/>
                </a:rPr>
                <a:t>讨论</a:t>
              </a:r>
              <a:endParaRPr lang="en-US" sz="6400" dirty="0">
                <a:solidFill>
                  <a:srgbClr val="000000"/>
                </a:solidFill>
                <a:ea typeface="字由点字典黑 35J Bold"/>
              </a:endParaRPr>
            </a:p>
          </p:txBody>
        </p:sp>
        <p:sp>
          <p:nvSpPr>
            <p:cNvPr id="5" name="TextBox 5"/>
            <p:cNvSpPr txBox="1"/>
            <p:nvPr/>
          </p:nvSpPr>
          <p:spPr>
            <a:xfrm>
              <a:off x="212759" y="-304800"/>
              <a:ext cx="3435284" cy="3590300"/>
            </a:xfrm>
            <a:prstGeom prst="rect">
              <a:avLst/>
            </a:prstGeom>
          </p:spPr>
          <p:txBody>
            <a:bodyPr lIns="0" tIns="0" rIns="0" bIns="0" rtlCol="0" anchor="t">
              <a:spAutoFit/>
            </a:bodyPr>
            <a:lstStyle/>
            <a:p>
              <a:pPr algn="l">
                <a:lnSpc>
                  <a:spcPts val="22400"/>
                </a:lnSpc>
              </a:pPr>
              <a:r>
                <a:rPr lang="en-US" sz="16000" spc="960" dirty="0">
                  <a:solidFill>
                    <a:srgbClr val="000000"/>
                  </a:solidFill>
                  <a:latin typeface="Anton"/>
                </a:rPr>
                <a:t>05</a:t>
              </a:r>
            </a:p>
          </p:txBody>
        </p:sp>
      </p:grpSp>
      <p:sp>
        <p:nvSpPr>
          <p:cNvPr id="7" name="TextBox 7"/>
          <p:cNvSpPr txBox="1"/>
          <p:nvPr/>
        </p:nvSpPr>
        <p:spPr>
          <a:xfrm rot="-5400000">
            <a:off x="12792718" y="5461103"/>
            <a:ext cx="6452856" cy="1430969"/>
          </a:xfrm>
          <a:prstGeom prst="rect">
            <a:avLst/>
          </a:prstGeom>
        </p:spPr>
        <p:txBody>
          <a:bodyPr wrap="square" lIns="0" tIns="0" rIns="0" bIns="0" rtlCol="0" anchor="t">
            <a:spAutoFit/>
          </a:bodyPr>
          <a:lstStyle/>
          <a:p>
            <a:pPr algn="l">
              <a:lnSpc>
                <a:spcPts val="10507"/>
              </a:lnSpc>
            </a:pPr>
            <a:r>
              <a:rPr lang="en-US" sz="10945" spc="415" dirty="0" err="1">
                <a:solidFill>
                  <a:srgbClr val="2F65DF"/>
                </a:solidFill>
                <a:latin typeface="Allura"/>
              </a:rPr>
              <a:t>Dscussion</a:t>
            </a:r>
            <a:endParaRPr lang="en-US" sz="10945" spc="415" dirty="0">
              <a:solidFill>
                <a:srgbClr val="2F65DF"/>
              </a:solidFill>
              <a:latin typeface="Allura"/>
            </a:endParaRPr>
          </a:p>
        </p:txBody>
      </p:sp>
    </p:spTree>
    <p:extLst>
      <p:ext uri="{BB962C8B-B14F-4D97-AF65-F5344CB8AC3E}">
        <p14:creationId xmlns:p14="http://schemas.microsoft.com/office/powerpoint/2010/main" val="2238843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57400" y="1129898"/>
            <a:ext cx="2743200" cy="1330484"/>
            <a:chOff x="0" y="-123825"/>
            <a:chExt cx="3657600" cy="1773978"/>
          </a:xfrm>
        </p:grpSpPr>
        <p:sp>
          <p:nvSpPr>
            <p:cNvPr id="4" name="Freeform 4"/>
            <p:cNvSpPr/>
            <p:nvPr/>
          </p:nvSpPr>
          <p:spPr>
            <a:xfrm>
              <a:off x="0" y="1345353"/>
              <a:ext cx="2489200" cy="304800"/>
            </a:xfrm>
            <a:custGeom>
              <a:avLst/>
              <a:gdLst/>
              <a:ahLst/>
              <a:cxnLst/>
              <a:rect l="l" t="t" r="r" b="b"/>
              <a:pathLst>
                <a:path w="2489200" h="304800">
                  <a:moveTo>
                    <a:pt x="0" y="0"/>
                  </a:moveTo>
                  <a:lnTo>
                    <a:pt x="2489200" y="0"/>
                  </a:lnTo>
                  <a:lnTo>
                    <a:pt x="2489200" y="304800"/>
                  </a:lnTo>
                  <a:lnTo>
                    <a:pt x="0" y="304800"/>
                  </a:lnTo>
                  <a:lnTo>
                    <a:pt x="0" y="0"/>
                  </a:lnTo>
                  <a:close/>
                </a:path>
              </a:pathLst>
            </a:custGeom>
            <a:blipFill>
              <a:blip r:embed="rId2">
                <a:extLst>
                  <a:ext uri="{96DAC541-7B7A-43D3-8B79-37D633B846F1}">
                    <asvg:svgBlip xmlns:asvg="http://schemas.microsoft.com/office/drawing/2016/SVG/main" r:embed="rId3"/>
                  </a:ext>
                </a:extLst>
              </a:blip>
              <a:stretch>
                <a:fillRect t="-2266666" r="-340816" b="-1233333"/>
              </a:stretch>
            </a:blipFill>
            <a:ln>
              <a:solidFill>
                <a:srgbClr val="2F65DF"/>
              </a:solidFill>
            </a:ln>
          </p:spPr>
        </p:sp>
        <p:sp>
          <p:nvSpPr>
            <p:cNvPr id="5" name="TextBox 5"/>
            <p:cNvSpPr txBox="1"/>
            <p:nvPr/>
          </p:nvSpPr>
          <p:spPr>
            <a:xfrm>
              <a:off x="0" y="-123825"/>
              <a:ext cx="3657600" cy="1453988"/>
            </a:xfrm>
            <a:prstGeom prst="rect">
              <a:avLst/>
            </a:prstGeom>
          </p:spPr>
          <p:txBody>
            <a:bodyPr wrap="square" lIns="0" tIns="0" rIns="0" bIns="0" rtlCol="0" anchor="t">
              <a:spAutoFit/>
            </a:bodyPr>
            <a:lstStyle/>
            <a:p>
              <a:pPr algn="l">
                <a:lnSpc>
                  <a:spcPts val="8960"/>
                </a:lnSpc>
              </a:pPr>
              <a:r>
                <a:rPr lang="zh-CN" altLang="en-US" sz="6400" dirty="0">
                  <a:solidFill>
                    <a:srgbClr val="000000"/>
                  </a:solidFill>
                  <a:ea typeface="字由点字典黑 65J"/>
                </a:rPr>
                <a:t>背景</a:t>
              </a:r>
              <a:endParaRPr lang="en-US" sz="6400" dirty="0">
                <a:solidFill>
                  <a:srgbClr val="000000"/>
                </a:solidFill>
                <a:ea typeface="字由点字典黑 65J"/>
              </a:endParaRPr>
            </a:p>
          </p:txBody>
        </p:sp>
      </p:grpSp>
      <p:sp>
        <p:nvSpPr>
          <p:cNvPr id="6" name="TextBox 6"/>
          <p:cNvSpPr txBox="1"/>
          <p:nvPr/>
        </p:nvSpPr>
        <p:spPr>
          <a:xfrm>
            <a:off x="-596497" y="4024943"/>
            <a:ext cx="6841525" cy="1962076"/>
          </a:xfrm>
          <a:prstGeom prst="rect">
            <a:avLst/>
          </a:prstGeom>
        </p:spPr>
        <p:txBody>
          <a:bodyPr lIns="0" tIns="0" rIns="0" bIns="0" rtlCol="0" anchor="t">
            <a:spAutoFit/>
          </a:bodyPr>
          <a:lstStyle/>
          <a:p>
            <a:pPr algn="ctr">
              <a:lnSpc>
                <a:spcPts val="15323"/>
              </a:lnSpc>
            </a:pPr>
            <a:r>
              <a:rPr lang="en-US" sz="10945" spc="415" dirty="0">
                <a:solidFill>
                  <a:srgbClr val="2F65DF"/>
                </a:solidFill>
                <a:latin typeface="Allura"/>
              </a:rPr>
              <a:t>Backg</a:t>
            </a:r>
            <a:r>
              <a:rPr lang="en-US" altLang="zh-CN" sz="10945" spc="415" dirty="0">
                <a:solidFill>
                  <a:srgbClr val="2F65DF"/>
                </a:solidFill>
                <a:latin typeface="Allura"/>
              </a:rPr>
              <a:t>roun</a:t>
            </a:r>
            <a:r>
              <a:rPr lang="en-US" sz="10945" spc="415" dirty="0">
                <a:solidFill>
                  <a:srgbClr val="2F65DF"/>
                </a:solidFill>
                <a:latin typeface="Allura"/>
              </a:rPr>
              <a:t>d</a:t>
            </a:r>
          </a:p>
        </p:txBody>
      </p:sp>
      <p:sp>
        <p:nvSpPr>
          <p:cNvPr id="7" name="Freeform 7"/>
          <p:cNvSpPr/>
          <p:nvPr/>
        </p:nvSpPr>
        <p:spPr>
          <a:xfrm rot="-150039">
            <a:off x="-251383" y="5716045"/>
            <a:ext cx="6495252" cy="194858"/>
          </a:xfrm>
          <a:custGeom>
            <a:avLst/>
            <a:gdLst/>
            <a:ahLst/>
            <a:cxnLst/>
            <a:rect l="l" t="t" r="r" b="b"/>
            <a:pathLst>
              <a:path w="6495252" h="194858">
                <a:moveTo>
                  <a:pt x="0" y="0"/>
                </a:moveTo>
                <a:lnTo>
                  <a:pt x="6495252" y="0"/>
                </a:lnTo>
                <a:lnTo>
                  <a:pt x="6495252" y="194857"/>
                </a:lnTo>
                <a:lnTo>
                  <a:pt x="0" y="194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文本框 8">
            <a:extLst>
              <a:ext uri="{FF2B5EF4-FFF2-40B4-BE49-F238E27FC236}">
                <a16:creationId xmlns:a16="http://schemas.microsoft.com/office/drawing/2014/main" id="{75349F52-7D37-4C43-94CD-7E9A8DB5B9EA}"/>
              </a:ext>
            </a:extLst>
          </p:cNvPr>
          <p:cNvSpPr txBox="1"/>
          <p:nvPr/>
        </p:nvSpPr>
        <p:spPr>
          <a:xfrm>
            <a:off x="8210912" y="1835668"/>
            <a:ext cx="6553200" cy="769441"/>
          </a:xfrm>
          <a:prstGeom prst="rect">
            <a:avLst/>
          </a:prstGeom>
          <a:noFill/>
        </p:spPr>
        <p:txBody>
          <a:bodyPr wrap="square">
            <a:spAutoFit/>
          </a:bodyPr>
          <a:lstStyle/>
          <a:p>
            <a:r>
              <a:rPr lang="zh-CN" altLang="en-US" sz="4400" kern="0" dirty="0">
                <a:solidFill>
                  <a:srgbClr val="231F20"/>
                </a:solidFill>
                <a:effectLst/>
                <a:ea typeface="华文仿宋" panose="02010600040101010101" pitchFamily="2" charset="-122"/>
                <a:cs typeface="华文仿宋" panose="02010600040101010101" pitchFamily="2" charset="-122"/>
              </a:rPr>
              <a:t>何为</a:t>
            </a:r>
            <a:r>
              <a:rPr lang="zh-CN" altLang="zh-CN" sz="4400" kern="0" dirty="0">
                <a:solidFill>
                  <a:srgbClr val="231F20"/>
                </a:solidFill>
                <a:effectLst/>
                <a:ea typeface="华文仿宋" panose="02010600040101010101" pitchFamily="2" charset="-122"/>
                <a:cs typeface="华文仿宋" panose="02010600040101010101" pitchFamily="2" charset="-122"/>
              </a:rPr>
              <a:t>网络亲社会行为</a:t>
            </a:r>
            <a:r>
              <a:rPr lang="zh-CN" altLang="en-US" sz="4400" kern="0" dirty="0">
                <a:solidFill>
                  <a:srgbClr val="231F20"/>
                </a:solidFill>
                <a:effectLst/>
                <a:ea typeface="华文仿宋" panose="02010600040101010101" pitchFamily="2" charset="-122"/>
                <a:cs typeface="华文仿宋" panose="02010600040101010101" pitchFamily="2" charset="-122"/>
              </a:rPr>
              <a:t>？</a:t>
            </a:r>
            <a:endParaRPr lang="zh-CN" altLang="en-US" sz="4400" dirty="0"/>
          </a:p>
        </p:txBody>
      </p:sp>
      <p:grpSp>
        <p:nvGrpSpPr>
          <p:cNvPr id="16" name="组合 15">
            <a:extLst>
              <a:ext uri="{FF2B5EF4-FFF2-40B4-BE49-F238E27FC236}">
                <a16:creationId xmlns:a16="http://schemas.microsoft.com/office/drawing/2014/main" id="{4061CB91-2FD8-41F3-9092-BFBB4867B07E}"/>
              </a:ext>
            </a:extLst>
          </p:cNvPr>
          <p:cNvGrpSpPr/>
          <p:nvPr/>
        </p:nvGrpSpPr>
        <p:grpSpPr>
          <a:xfrm>
            <a:off x="7089974" y="3126963"/>
            <a:ext cx="9906000" cy="5126515"/>
            <a:chOff x="7089974" y="3126963"/>
            <a:chExt cx="9906000" cy="5126515"/>
          </a:xfrm>
        </p:grpSpPr>
        <p:sp>
          <p:nvSpPr>
            <p:cNvPr id="13" name="矩形: 圆角 12">
              <a:extLst>
                <a:ext uri="{FF2B5EF4-FFF2-40B4-BE49-F238E27FC236}">
                  <a16:creationId xmlns:a16="http://schemas.microsoft.com/office/drawing/2014/main" id="{F423F586-08A5-4BF6-9581-CF2F395191C2}"/>
                </a:ext>
              </a:extLst>
            </p:cNvPr>
            <p:cNvSpPr/>
            <p:nvPr/>
          </p:nvSpPr>
          <p:spPr>
            <a:xfrm>
              <a:off x="7089974" y="3126963"/>
              <a:ext cx="9906000" cy="2261557"/>
            </a:xfrm>
            <a:prstGeom prst="roundRect">
              <a:avLst/>
            </a:prstGeom>
            <a:ln w="57150">
              <a:solidFill>
                <a:srgbClr val="2F65D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C14C120-2B60-4EEE-9CA5-B319B1D33A04}"/>
                </a:ext>
              </a:extLst>
            </p:cNvPr>
            <p:cNvSpPr txBox="1"/>
            <p:nvPr/>
          </p:nvSpPr>
          <p:spPr>
            <a:xfrm>
              <a:off x="8301487" y="5797998"/>
              <a:ext cx="7923362" cy="2455480"/>
            </a:xfrm>
            <a:prstGeom prst="rect">
              <a:avLst/>
            </a:prstGeom>
            <a:noFill/>
          </p:spPr>
          <p:txBody>
            <a:bodyPr wrap="square">
              <a:spAutoFit/>
            </a:bodyPr>
            <a:lstStyle/>
            <a:p>
              <a:pPr algn="l">
                <a:lnSpc>
                  <a:spcPct val="150000"/>
                </a:lnSpc>
              </a:pPr>
              <a:r>
                <a:rPr lang="en-US" altLang="zh-CN" sz="3600" kern="100" dirty="0">
                  <a:latin typeface="宋体" panose="02010600030101010101" pitchFamily="2" charset="-122"/>
                  <a:ea typeface="宋体" panose="02010600030101010101" pitchFamily="2" charset="-122"/>
                  <a:cs typeface="华文仿宋" panose="02010600040101010101" pitchFamily="2" charset="-122"/>
                </a:rPr>
                <a:t>·</a:t>
              </a:r>
              <a:r>
                <a:rPr lang="zh-CN" altLang="zh-CN" sz="3600" kern="100" dirty="0">
                  <a:effectLst/>
                  <a:latin typeface="宋体" panose="02010600030101010101" pitchFamily="2" charset="-122"/>
                  <a:ea typeface="宋体" panose="02010600030101010101" pitchFamily="2" charset="-122"/>
                  <a:cs typeface="华文仿宋" panose="02010600040101010101" pitchFamily="2" charset="-122"/>
                </a:rPr>
                <a:t>网络环境中实施；</a:t>
              </a:r>
              <a:endParaRPr lang="zh-CN" altLang="zh-CN" sz="28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3600" kern="100" dirty="0">
                  <a:effectLst/>
                  <a:latin typeface="宋体" panose="02010600030101010101" pitchFamily="2" charset="-122"/>
                  <a:ea typeface="宋体" panose="02010600030101010101" pitchFamily="2" charset="-122"/>
                  <a:cs typeface="华文仿宋" panose="02010600040101010101" pitchFamily="2" charset="-122"/>
                </a:rPr>
                <a:t>·</a:t>
              </a:r>
              <a:r>
                <a:rPr lang="zh-CN" altLang="zh-CN" sz="3600" kern="100" dirty="0">
                  <a:effectLst/>
                  <a:latin typeface="宋体" panose="02010600030101010101" pitchFamily="2" charset="-122"/>
                  <a:ea typeface="宋体" panose="02010600030101010101" pitchFamily="2" charset="-122"/>
                  <a:cs typeface="华文仿宋" panose="02010600040101010101" pitchFamily="2" charset="-122"/>
                </a:rPr>
                <a:t>行为动机具有利他或互惠意识；</a:t>
              </a:r>
              <a:endParaRPr lang="zh-CN" altLang="zh-CN" sz="28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3600" kern="100" dirty="0">
                  <a:effectLst/>
                  <a:latin typeface="宋体" panose="02010600030101010101" pitchFamily="2" charset="-122"/>
                  <a:ea typeface="宋体" panose="02010600030101010101" pitchFamily="2" charset="-122"/>
                  <a:cs typeface="华文仿宋" panose="02010600040101010101" pitchFamily="2" charset="-122"/>
                </a:rPr>
                <a:t>·</a:t>
              </a:r>
              <a:r>
                <a:rPr lang="zh-CN" altLang="zh-CN" sz="3600" kern="100" dirty="0">
                  <a:effectLst/>
                  <a:latin typeface="宋体" panose="02010600030101010101" pitchFamily="2" charset="-122"/>
                  <a:ea typeface="宋体" panose="02010600030101010101" pitchFamily="2" charset="-122"/>
                  <a:cs typeface="华文仿宋" panose="02010600040101010101" pitchFamily="2" charset="-122"/>
                </a:rPr>
                <a:t>行为后果符合网络社会规范。</a:t>
              </a:r>
              <a:endParaRPr lang="zh-CN" altLang="zh-CN" sz="2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5" name="TextBox 3">
              <a:extLst>
                <a:ext uri="{FF2B5EF4-FFF2-40B4-BE49-F238E27FC236}">
                  <a16:creationId xmlns:a16="http://schemas.microsoft.com/office/drawing/2014/main" id="{F8BB1CFC-CCF2-40F1-97E1-AA5CA3CFC604}"/>
                </a:ext>
              </a:extLst>
            </p:cNvPr>
            <p:cNvSpPr txBox="1"/>
            <p:nvPr/>
          </p:nvSpPr>
          <p:spPr>
            <a:xfrm>
              <a:off x="7985324" y="3631856"/>
              <a:ext cx="8115300" cy="129849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nchor="t">
              <a:spAutoFit/>
            </a:bodyPr>
            <a:lstStyle/>
            <a:p>
              <a:pPr algn="l">
                <a:lnSpc>
                  <a:spcPts val="3360"/>
                </a:lnSpc>
              </a:pPr>
              <a:r>
                <a:rPr lang="zh-CN" altLang="en-US" sz="2800" dirty="0">
                  <a:solidFill>
                    <a:srgbClr val="626262"/>
                  </a:solidFill>
                  <a:ea typeface="字由点字典黑 65J"/>
                </a:rPr>
                <a:t>个体在网络环境中为</a:t>
              </a:r>
              <a:r>
                <a:rPr lang="zh-CN" altLang="en-US" sz="2800" dirty="0">
                  <a:solidFill>
                    <a:srgbClr val="2F65DF"/>
                  </a:solidFill>
                  <a:ea typeface="字由点字典黑 65J"/>
                </a:rPr>
                <a:t>使网友受益或促进与网友的良好关系</a:t>
              </a:r>
              <a:r>
                <a:rPr lang="zh-CN" altLang="en-US" sz="2800" dirty="0">
                  <a:solidFill>
                    <a:srgbClr val="626262"/>
                  </a:solidFill>
                  <a:ea typeface="字由点字典黑 65J"/>
                </a:rPr>
                <a:t>，不期望获得外部的物质回报行为，但包含个体因</a:t>
              </a:r>
              <a:r>
                <a:rPr lang="zh-CN" altLang="en-US" sz="2800" dirty="0">
                  <a:solidFill>
                    <a:srgbClr val="2F65DF"/>
                  </a:solidFill>
                  <a:ea typeface="字由点字典黑 65J"/>
                </a:rPr>
                <a:t>做好事而获得的心理满足感</a:t>
              </a:r>
              <a:r>
                <a:rPr lang="zh-CN" altLang="en-US" sz="2800" dirty="0">
                  <a:solidFill>
                    <a:srgbClr val="626262"/>
                  </a:solidFill>
                  <a:ea typeface="字由点字典黑 65J"/>
                </a:rPr>
                <a:t>等</a:t>
              </a:r>
              <a:r>
                <a:rPr lang="zh-CN" altLang="en-US" sz="2100" dirty="0">
                  <a:solidFill>
                    <a:srgbClr val="626262"/>
                  </a:solidFill>
                  <a:ea typeface="字由点字典黑 65J"/>
                </a:rPr>
                <a:t>。</a:t>
              </a:r>
              <a:endParaRPr lang="en-US" sz="2100" dirty="0">
                <a:solidFill>
                  <a:srgbClr val="626262"/>
                </a:solidFill>
                <a:ea typeface="字由点字典黑 65J"/>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2605088" y="1881409"/>
            <a:ext cx="5803900" cy="298450"/>
          </a:xfrm>
          <a:custGeom>
            <a:avLst/>
            <a:gdLst/>
            <a:ahLst/>
            <a:cxnLst/>
            <a:rect l="l" t="t" r="r" b="b"/>
            <a:pathLst>
              <a:path w="5803900" h="298450">
                <a:moveTo>
                  <a:pt x="0" y="0"/>
                </a:moveTo>
                <a:lnTo>
                  <a:pt x="5803900" y="0"/>
                </a:lnTo>
                <a:lnTo>
                  <a:pt x="5803900" y="298450"/>
                </a:lnTo>
                <a:lnTo>
                  <a:pt x="0" y="298450"/>
                </a:lnTo>
                <a:lnTo>
                  <a:pt x="0" y="0"/>
                </a:lnTo>
                <a:close/>
              </a:path>
            </a:pathLst>
          </a:custGeom>
          <a:blipFill>
            <a:blip r:embed="rId2">
              <a:extLst>
                <a:ext uri="{96DAC541-7B7A-43D3-8B79-37D633B846F1}">
                  <asvg:svgBlip xmlns:asvg="http://schemas.microsoft.com/office/drawing/2016/SVG/main" r:embed="rId3"/>
                </a:ext>
              </a:extLst>
            </a:blip>
            <a:stretch>
              <a:fillRect t="-1863829" r="-41794" b="-793617"/>
            </a:stretch>
          </a:blipFill>
        </p:spPr>
      </p:sp>
      <p:sp>
        <p:nvSpPr>
          <p:cNvPr id="7" name="TextBox 7"/>
          <p:cNvSpPr txBox="1"/>
          <p:nvPr/>
        </p:nvSpPr>
        <p:spPr>
          <a:xfrm>
            <a:off x="2967038" y="1567401"/>
            <a:ext cx="4729162" cy="1767728"/>
          </a:xfrm>
          <a:prstGeom prst="rect">
            <a:avLst/>
          </a:prstGeom>
        </p:spPr>
        <p:txBody>
          <a:bodyPr wrap="square" lIns="0" tIns="0" rIns="0" bIns="0" rtlCol="0" anchor="t">
            <a:spAutoFit/>
          </a:bodyPr>
          <a:lstStyle/>
          <a:p>
            <a:pPr algn="ctr">
              <a:lnSpc>
                <a:spcPts val="7000"/>
              </a:lnSpc>
            </a:pPr>
            <a:r>
              <a:rPr lang="zh-CN" altLang="en-US" sz="5600" dirty="0">
                <a:solidFill>
                  <a:srgbClr val="000000"/>
                </a:solidFill>
                <a:ea typeface="字由点字典黑 65J"/>
              </a:rPr>
              <a:t>严格遵循心理测量学的要求</a:t>
            </a:r>
            <a:endParaRPr lang="en-US" sz="5600" dirty="0">
              <a:solidFill>
                <a:srgbClr val="000000"/>
              </a:solidFill>
              <a:ea typeface="字由点字典黑 65J"/>
            </a:endParaRPr>
          </a:p>
        </p:txBody>
      </p:sp>
      <p:grpSp>
        <p:nvGrpSpPr>
          <p:cNvPr id="16" name="组合 15">
            <a:extLst>
              <a:ext uri="{FF2B5EF4-FFF2-40B4-BE49-F238E27FC236}">
                <a16:creationId xmlns:a16="http://schemas.microsoft.com/office/drawing/2014/main" id="{6C62E95E-0114-4AB3-B6A1-F6919FF4492D}"/>
              </a:ext>
            </a:extLst>
          </p:cNvPr>
          <p:cNvGrpSpPr/>
          <p:nvPr/>
        </p:nvGrpSpPr>
        <p:grpSpPr>
          <a:xfrm>
            <a:off x="2605088" y="7620349"/>
            <a:ext cx="13949363" cy="1099250"/>
            <a:chOff x="2605087" y="5724525"/>
            <a:chExt cx="13949363" cy="1099250"/>
          </a:xfrm>
        </p:grpSpPr>
        <p:sp>
          <p:nvSpPr>
            <p:cNvPr id="2" name="TextBox 2"/>
            <p:cNvSpPr txBox="1"/>
            <p:nvPr/>
          </p:nvSpPr>
          <p:spPr>
            <a:xfrm>
              <a:off x="2967038" y="6498876"/>
              <a:ext cx="2838450" cy="320601"/>
            </a:xfrm>
            <a:prstGeom prst="rect">
              <a:avLst/>
            </a:prstGeom>
          </p:spPr>
          <p:txBody>
            <a:bodyPr lIns="0" tIns="0" rIns="0" bIns="0" rtlCol="0" anchor="t">
              <a:spAutoFit/>
            </a:bodyPr>
            <a:lstStyle/>
            <a:p>
              <a:pPr algn="l">
                <a:lnSpc>
                  <a:spcPts val="2520"/>
                </a:lnSpc>
              </a:pPr>
              <a:r>
                <a:rPr lang="zh-CN" altLang="en-US" sz="2400" dirty="0">
                  <a:latin typeface="+mn-ea"/>
                </a:rPr>
                <a:t>确立概念及理论框架</a:t>
              </a:r>
              <a:endParaRPr lang="en-US" sz="2400" dirty="0">
                <a:latin typeface="+mn-ea"/>
              </a:endParaRPr>
            </a:p>
          </p:txBody>
        </p:sp>
        <p:sp>
          <p:nvSpPr>
            <p:cNvPr id="8" name="Freeform 8"/>
            <p:cNvSpPr/>
            <p:nvPr/>
          </p:nvSpPr>
          <p:spPr>
            <a:xfrm>
              <a:off x="2605087" y="5831492"/>
              <a:ext cx="13445077" cy="112108"/>
            </a:xfrm>
            <a:custGeom>
              <a:avLst/>
              <a:gdLst/>
              <a:ahLst/>
              <a:cxnLst/>
              <a:rect l="l" t="t" r="r" b="b"/>
              <a:pathLst>
                <a:path w="13445077" h="112108">
                  <a:moveTo>
                    <a:pt x="0" y="0"/>
                  </a:moveTo>
                  <a:lnTo>
                    <a:pt x="13445078" y="0"/>
                  </a:lnTo>
                  <a:lnTo>
                    <a:pt x="13445078" y="112108"/>
                  </a:lnTo>
                  <a:lnTo>
                    <a:pt x="0" y="112108"/>
                  </a:lnTo>
                  <a:lnTo>
                    <a:pt x="0" y="0"/>
                  </a:lnTo>
                  <a:close/>
                </a:path>
              </a:pathLst>
            </a:custGeom>
            <a:blipFill>
              <a:blip r:embed="rId4">
                <a:extLst>
                  <a:ext uri="{96DAC541-7B7A-43D3-8B79-37D633B846F1}">
                    <asvg:svgBlip xmlns:asvg="http://schemas.microsoft.com/office/drawing/2016/SVG/main" r:embed="rId5"/>
                  </a:ext>
                </a:extLst>
              </a:blip>
              <a:stretch>
                <a:fillRect t="-788083" b="-1008986"/>
              </a:stretch>
            </a:blipFill>
          </p:spPr>
          <p:txBody>
            <a:bodyPr/>
            <a:lstStyle/>
            <a:p>
              <a:endParaRPr lang="zh-CN" altLang="en-US"/>
            </a:p>
          </p:txBody>
        </p:sp>
        <p:sp>
          <p:nvSpPr>
            <p:cNvPr id="9" name="Freeform 9"/>
            <p:cNvSpPr/>
            <p:nvPr/>
          </p:nvSpPr>
          <p:spPr>
            <a:xfrm>
              <a:off x="4062412" y="5724525"/>
              <a:ext cx="400050" cy="400050"/>
            </a:xfrm>
            <a:custGeom>
              <a:avLst/>
              <a:gdLst/>
              <a:ahLst/>
              <a:cxnLst/>
              <a:rect l="l" t="t" r="r" b="b"/>
              <a:pathLst>
                <a:path w="400050" h="400050">
                  <a:moveTo>
                    <a:pt x="0" y="0"/>
                  </a:moveTo>
                  <a:lnTo>
                    <a:pt x="400050" y="0"/>
                  </a:lnTo>
                  <a:lnTo>
                    <a:pt x="400050" y="400050"/>
                  </a:lnTo>
                  <a:lnTo>
                    <a:pt x="0" y="4000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7518580" y="5724525"/>
              <a:ext cx="400050" cy="400050"/>
            </a:xfrm>
            <a:custGeom>
              <a:avLst/>
              <a:gdLst/>
              <a:ahLst/>
              <a:cxnLst/>
              <a:rect l="l" t="t" r="r" b="b"/>
              <a:pathLst>
                <a:path w="400050" h="400050">
                  <a:moveTo>
                    <a:pt x="0" y="0"/>
                  </a:moveTo>
                  <a:lnTo>
                    <a:pt x="400050" y="0"/>
                  </a:lnTo>
                  <a:lnTo>
                    <a:pt x="400050" y="400050"/>
                  </a:lnTo>
                  <a:lnTo>
                    <a:pt x="0" y="4000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0974747" y="5724525"/>
              <a:ext cx="400050" cy="400050"/>
            </a:xfrm>
            <a:custGeom>
              <a:avLst/>
              <a:gdLst/>
              <a:ahLst/>
              <a:cxnLst/>
              <a:rect l="l" t="t" r="r" b="b"/>
              <a:pathLst>
                <a:path w="400050" h="400050">
                  <a:moveTo>
                    <a:pt x="0" y="0"/>
                  </a:moveTo>
                  <a:lnTo>
                    <a:pt x="400050" y="0"/>
                  </a:lnTo>
                  <a:lnTo>
                    <a:pt x="400050" y="400050"/>
                  </a:lnTo>
                  <a:lnTo>
                    <a:pt x="0" y="4000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4430915" y="5724525"/>
              <a:ext cx="400050" cy="400050"/>
            </a:xfrm>
            <a:custGeom>
              <a:avLst/>
              <a:gdLst/>
              <a:ahLst/>
              <a:cxnLst/>
              <a:rect l="l" t="t" r="r" b="b"/>
              <a:pathLst>
                <a:path w="400050" h="400050">
                  <a:moveTo>
                    <a:pt x="0" y="0"/>
                  </a:moveTo>
                  <a:lnTo>
                    <a:pt x="400050" y="0"/>
                  </a:lnTo>
                  <a:lnTo>
                    <a:pt x="400050" y="400050"/>
                  </a:lnTo>
                  <a:lnTo>
                    <a:pt x="0" y="4000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2">
              <a:extLst>
                <a:ext uri="{FF2B5EF4-FFF2-40B4-BE49-F238E27FC236}">
                  <a16:creationId xmlns:a16="http://schemas.microsoft.com/office/drawing/2014/main" id="{89F220F6-6554-4D80-AF74-933FFA888C78}"/>
                </a:ext>
              </a:extLst>
            </p:cNvPr>
            <p:cNvSpPr txBox="1"/>
            <p:nvPr/>
          </p:nvSpPr>
          <p:spPr>
            <a:xfrm>
              <a:off x="7004230" y="6498876"/>
              <a:ext cx="1828800" cy="320601"/>
            </a:xfrm>
            <a:prstGeom prst="rect">
              <a:avLst/>
            </a:prstGeom>
          </p:spPr>
          <p:txBody>
            <a:bodyPr wrap="square" lIns="0" tIns="0" rIns="0" bIns="0" rtlCol="0" anchor="t">
              <a:spAutoFit/>
            </a:bodyPr>
            <a:lstStyle/>
            <a:p>
              <a:pPr algn="l">
                <a:lnSpc>
                  <a:spcPts val="2520"/>
                </a:lnSpc>
              </a:pPr>
              <a:r>
                <a:rPr lang="zh-CN" altLang="en-US" sz="2400" dirty="0">
                  <a:latin typeface="+mn-ea"/>
                </a:rPr>
                <a:t>条目池建立</a:t>
              </a:r>
              <a:endParaRPr lang="en-US" sz="2400" dirty="0">
                <a:latin typeface="+mn-ea"/>
              </a:endParaRPr>
            </a:p>
          </p:txBody>
        </p:sp>
        <p:sp>
          <p:nvSpPr>
            <p:cNvPr id="14" name="TextBox 2">
              <a:extLst>
                <a:ext uri="{FF2B5EF4-FFF2-40B4-BE49-F238E27FC236}">
                  <a16:creationId xmlns:a16="http://schemas.microsoft.com/office/drawing/2014/main" id="{7C62AD07-DE30-4A7D-9A16-975FDD1B2F81}"/>
                </a:ext>
              </a:extLst>
            </p:cNvPr>
            <p:cNvSpPr txBox="1"/>
            <p:nvPr/>
          </p:nvSpPr>
          <p:spPr>
            <a:xfrm>
              <a:off x="10384197" y="6498876"/>
              <a:ext cx="1981200" cy="320601"/>
            </a:xfrm>
            <a:prstGeom prst="rect">
              <a:avLst/>
            </a:prstGeom>
          </p:spPr>
          <p:txBody>
            <a:bodyPr wrap="square" lIns="0" tIns="0" rIns="0" bIns="0" rtlCol="0" anchor="t">
              <a:spAutoFit/>
            </a:bodyPr>
            <a:lstStyle/>
            <a:p>
              <a:pPr algn="l">
                <a:lnSpc>
                  <a:spcPts val="2520"/>
                </a:lnSpc>
              </a:pPr>
              <a:r>
                <a:rPr lang="zh-CN" altLang="en-US" sz="2400" dirty="0">
                  <a:latin typeface="+mn-ea"/>
                </a:rPr>
                <a:t>小样本调查</a:t>
              </a:r>
              <a:endParaRPr lang="en-US" sz="2400" dirty="0">
                <a:latin typeface="+mn-ea"/>
              </a:endParaRPr>
            </a:p>
          </p:txBody>
        </p:sp>
        <p:sp>
          <p:nvSpPr>
            <p:cNvPr id="15" name="TextBox 2">
              <a:extLst>
                <a:ext uri="{FF2B5EF4-FFF2-40B4-BE49-F238E27FC236}">
                  <a16:creationId xmlns:a16="http://schemas.microsoft.com/office/drawing/2014/main" id="{01876D53-61B5-46C0-B91F-BE94E3EC8BC3}"/>
                </a:ext>
              </a:extLst>
            </p:cNvPr>
            <p:cNvSpPr txBox="1"/>
            <p:nvPr/>
          </p:nvSpPr>
          <p:spPr>
            <a:xfrm>
              <a:off x="13716000" y="6503174"/>
              <a:ext cx="2838450" cy="320601"/>
            </a:xfrm>
            <a:prstGeom prst="rect">
              <a:avLst/>
            </a:prstGeom>
          </p:spPr>
          <p:txBody>
            <a:bodyPr lIns="0" tIns="0" rIns="0" bIns="0" rtlCol="0" anchor="t">
              <a:spAutoFit/>
            </a:bodyPr>
            <a:lstStyle/>
            <a:p>
              <a:pPr algn="l">
                <a:lnSpc>
                  <a:spcPts val="2520"/>
                </a:lnSpc>
              </a:pPr>
              <a:r>
                <a:rPr lang="zh-CN" altLang="en-US" sz="2400" dirty="0">
                  <a:latin typeface="+mn-ea"/>
                </a:rPr>
                <a:t>正式量表的确定</a:t>
              </a:r>
              <a:endParaRPr lang="en-US" sz="2400" dirty="0">
                <a:latin typeface="+mn-ea"/>
              </a:endParaRPr>
            </a:p>
          </p:txBody>
        </p:sp>
      </p:grpSp>
      <p:sp>
        <p:nvSpPr>
          <p:cNvPr id="17" name="文本框 16">
            <a:extLst>
              <a:ext uri="{FF2B5EF4-FFF2-40B4-BE49-F238E27FC236}">
                <a16:creationId xmlns:a16="http://schemas.microsoft.com/office/drawing/2014/main" id="{43C79F4B-4B0F-4A1A-80DD-8DF1B18BECAE}"/>
              </a:ext>
            </a:extLst>
          </p:cNvPr>
          <p:cNvSpPr txBox="1"/>
          <p:nvPr/>
        </p:nvSpPr>
        <p:spPr>
          <a:xfrm>
            <a:off x="2951560" y="4837396"/>
            <a:ext cx="2869407" cy="2246769"/>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确定网络亲社会行为包含网络助人、网络利他、网络合作和网络互惠</a:t>
            </a:r>
          </a:p>
        </p:txBody>
      </p:sp>
      <p:sp>
        <p:nvSpPr>
          <p:cNvPr id="18" name="文本框 17">
            <a:extLst>
              <a:ext uri="{FF2B5EF4-FFF2-40B4-BE49-F238E27FC236}">
                <a16:creationId xmlns:a16="http://schemas.microsoft.com/office/drawing/2014/main" id="{80ADD2C5-0406-4F11-A2C6-8936860E7714}"/>
              </a:ext>
            </a:extLst>
          </p:cNvPr>
          <p:cNvSpPr txBox="1"/>
          <p:nvPr/>
        </p:nvSpPr>
        <p:spPr>
          <a:xfrm>
            <a:off x="6324600" y="4853725"/>
            <a:ext cx="2869407" cy="1384995"/>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根据半结构化访谈收集项目形成条目池</a:t>
            </a:r>
          </a:p>
        </p:txBody>
      </p:sp>
      <p:sp>
        <p:nvSpPr>
          <p:cNvPr id="19" name="文本框 18">
            <a:extLst>
              <a:ext uri="{FF2B5EF4-FFF2-40B4-BE49-F238E27FC236}">
                <a16:creationId xmlns:a16="http://schemas.microsoft.com/office/drawing/2014/main" id="{930ADBC5-2483-4F7A-A3D1-455301B8B231}"/>
              </a:ext>
            </a:extLst>
          </p:cNvPr>
          <p:cNvSpPr txBox="1"/>
          <p:nvPr/>
        </p:nvSpPr>
        <p:spPr>
          <a:xfrm>
            <a:off x="9632099" y="4905526"/>
            <a:ext cx="2869407" cy="1384995"/>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项目分析和探索性因素分析，形成初始量表</a:t>
            </a:r>
          </a:p>
        </p:txBody>
      </p:sp>
      <p:sp>
        <p:nvSpPr>
          <p:cNvPr id="20" name="文本框 19">
            <a:extLst>
              <a:ext uri="{FF2B5EF4-FFF2-40B4-BE49-F238E27FC236}">
                <a16:creationId xmlns:a16="http://schemas.microsoft.com/office/drawing/2014/main" id="{3D456F5C-CFE9-4CF4-A9DD-2D7443961940}"/>
              </a:ext>
            </a:extLst>
          </p:cNvPr>
          <p:cNvSpPr txBox="1"/>
          <p:nvPr/>
        </p:nvSpPr>
        <p:spPr>
          <a:xfrm>
            <a:off x="12801600" y="4891825"/>
            <a:ext cx="3511037" cy="2246769"/>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根据验证性因素分析（大样本调查，对模型进行拟合）和信效度检验，最终量表共 </a:t>
            </a:r>
            <a:r>
              <a:rPr lang="en-US" altLang="zh-CN" sz="2800" dirty="0">
                <a:latin typeface="楷体" panose="02010609060101010101" pitchFamily="49" charset="-122"/>
                <a:ea typeface="楷体" panose="02010609060101010101" pitchFamily="49" charset="-122"/>
              </a:rPr>
              <a:t>16 </a:t>
            </a:r>
            <a:r>
              <a:rPr lang="zh-CN" altLang="en-US" sz="2800" dirty="0">
                <a:latin typeface="楷体" panose="02010609060101010101" pitchFamily="49" charset="-122"/>
                <a:ea typeface="楷体" panose="02010609060101010101" pitchFamily="49" charset="-122"/>
              </a:rPr>
              <a:t>个条目</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2605088" y="1881409"/>
            <a:ext cx="5803900" cy="298450"/>
          </a:xfrm>
          <a:custGeom>
            <a:avLst/>
            <a:gdLst/>
            <a:ahLst/>
            <a:cxnLst/>
            <a:rect l="l" t="t" r="r" b="b"/>
            <a:pathLst>
              <a:path w="5803900" h="298450">
                <a:moveTo>
                  <a:pt x="0" y="0"/>
                </a:moveTo>
                <a:lnTo>
                  <a:pt x="5803900" y="0"/>
                </a:lnTo>
                <a:lnTo>
                  <a:pt x="5803900" y="298450"/>
                </a:lnTo>
                <a:lnTo>
                  <a:pt x="0" y="298450"/>
                </a:lnTo>
                <a:lnTo>
                  <a:pt x="0" y="0"/>
                </a:lnTo>
                <a:close/>
              </a:path>
            </a:pathLst>
          </a:custGeom>
          <a:blipFill>
            <a:blip r:embed="rId2">
              <a:extLst>
                <a:ext uri="{96DAC541-7B7A-43D3-8B79-37D633B846F1}">
                  <asvg:svgBlip xmlns:asvg="http://schemas.microsoft.com/office/drawing/2016/SVG/main" r:embed="rId3"/>
                </a:ext>
              </a:extLst>
            </a:blip>
            <a:stretch>
              <a:fillRect t="-1863829" r="-41794" b="-793617"/>
            </a:stretch>
          </a:blipFill>
        </p:spPr>
      </p:sp>
      <p:sp>
        <p:nvSpPr>
          <p:cNvPr id="7" name="TextBox 7"/>
          <p:cNvSpPr txBox="1"/>
          <p:nvPr/>
        </p:nvSpPr>
        <p:spPr>
          <a:xfrm>
            <a:off x="2967038" y="1567401"/>
            <a:ext cx="6176962" cy="870046"/>
          </a:xfrm>
          <a:prstGeom prst="rect">
            <a:avLst/>
          </a:prstGeom>
        </p:spPr>
        <p:txBody>
          <a:bodyPr wrap="square" lIns="0" tIns="0" rIns="0" bIns="0" rtlCol="0" anchor="t">
            <a:spAutoFit/>
          </a:bodyPr>
          <a:lstStyle/>
          <a:p>
            <a:pPr algn="ctr">
              <a:lnSpc>
                <a:spcPts val="7000"/>
              </a:lnSpc>
            </a:pPr>
            <a:r>
              <a:rPr lang="zh-CN" altLang="en-US" sz="5600" dirty="0">
                <a:solidFill>
                  <a:srgbClr val="000000"/>
                </a:solidFill>
                <a:ea typeface="字由点字典黑 65J"/>
              </a:rPr>
              <a:t>有良好的生态效度</a:t>
            </a:r>
            <a:endParaRPr lang="en-US" sz="5600" dirty="0">
              <a:solidFill>
                <a:srgbClr val="000000"/>
              </a:solidFill>
              <a:ea typeface="字由点字典黑 65J"/>
            </a:endParaRPr>
          </a:p>
        </p:txBody>
      </p:sp>
      <p:sp>
        <p:nvSpPr>
          <p:cNvPr id="3" name="文本框 2">
            <a:extLst>
              <a:ext uri="{FF2B5EF4-FFF2-40B4-BE49-F238E27FC236}">
                <a16:creationId xmlns:a16="http://schemas.microsoft.com/office/drawing/2014/main" id="{8E77BAF2-05E9-46ED-B429-0143050A73A6}"/>
              </a:ext>
            </a:extLst>
          </p:cNvPr>
          <p:cNvSpPr txBox="1"/>
          <p:nvPr/>
        </p:nvSpPr>
        <p:spPr>
          <a:xfrm>
            <a:off x="2133600" y="5355397"/>
            <a:ext cx="13411200" cy="3050194"/>
          </a:xfrm>
          <a:prstGeom prst="rect">
            <a:avLst/>
          </a:prstGeom>
          <a:noFill/>
        </p:spPr>
        <p:txBody>
          <a:bodyPr wrap="square" rtlCol="0">
            <a:spAutoFit/>
          </a:bodyPr>
          <a:lstStyle/>
          <a:p>
            <a:pPr lvl="2" algn="just">
              <a:lnSpc>
                <a:spcPct val="150000"/>
              </a:lnSpc>
            </a:pPr>
            <a:r>
              <a:rPr lang="en-US" altLang="zh-CN" sz="2800" dirty="0">
                <a:latin typeface="+mn-ea"/>
              </a:rPr>
              <a:t>·</a:t>
            </a:r>
            <a:r>
              <a:rPr lang="zh-CN" altLang="en-US" sz="2800" dirty="0">
                <a:latin typeface="+mn-ea"/>
              </a:rPr>
              <a:t>为网络亲社会行为与亲社会倾向和亲社会行为的正相关关系提供了逻辑证据</a:t>
            </a:r>
          </a:p>
          <a:p>
            <a:pPr lvl="2" algn="just">
              <a:lnSpc>
                <a:spcPct val="150000"/>
              </a:lnSpc>
            </a:pPr>
            <a:r>
              <a:rPr lang="en-US" altLang="zh-CN" sz="2800" dirty="0">
                <a:latin typeface="+mn-ea"/>
              </a:rPr>
              <a:t>·</a:t>
            </a:r>
            <a:r>
              <a:rPr lang="zh-CN" altLang="en-US" sz="2800" dirty="0">
                <a:latin typeface="+mn-ea"/>
              </a:rPr>
              <a:t>证明网络行为的利他性是个体实施网络亲社会行为的一个重要特性</a:t>
            </a:r>
          </a:p>
          <a:p>
            <a:pPr lvl="2" algn="just">
              <a:lnSpc>
                <a:spcPct val="150000"/>
              </a:lnSpc>
            </a:pPr>
            <a:r>
              <a:rPr lang="en-US" altLang="zh-CN" sz="2800" dirty="0">
                <a:latin typeface="+mn-ea"/>
              </a:rPr>
              <a:t>·</a:t>
            </a:r>
            <a:r>
              <a:rPr lang="zh-CN" altLang="en-US" sz="2800" dirty="0">
                <a:latin typeface="+mn-ea"/>
              </a:rPr>
              <a:t>说明网络亲社会行为与网络求助意愿彼此相互影响</a:t>
            </a:r>
          </a:p>
          <a:p>
            <a:pPr lvl="2" algn="just">
              <a:lnSpc>
                <a:spcPct val="150000"/>
              </a:lnSpc>
            </a:pPr>
            <a:r>
              <a:rPr lang="en-US" altLang="zh-CN" sz="2800" dirty="0">
                <a:latin typeface="+mn-ea"/>
              </a:rPr>
              <a:t>·</a:t>
            </a:r>
            <a:r>
              <a:rPr lang="zh-CN" altLang="en-US" sz="2800" dirty="0">
                <a:latin typeface="+mn-ea"/>
              </a:rPr>
              <a:t>进一步验证了个体网络行为与内在道德标准的关系</a:t>
            </a:r>
          </a:p>
          <a:p>
            <a:pPr lvl="2" algn="just">
              <a:lnSpc>
                <a:spcPct val="150000"/>
              </a:lnSpc>
            </a:pPr>
            <a:endParaRPr lang="zh-CN" altLang="en-US" dirty="0"/>
          </a:p>
        </p:txBody>
      </p:sp>
      <p:grpSp>
        <p:nvGrpSpPr>
          <p:cNvPr id="22" name="组合 21">
            <a:extLst>
              <a:ext uri="{FF2B5EF4-FFF2-40B4-BE49-F238E27FC236}">
                <a16:creationId xmlns:a16="http://schemas.microsoft.com/office/drawing/2014/main" id="{1B0C2AE6-6EF3-483A-AD10-CDCA20DDBE2B}"/>
              </a:ext>
            </a:extLst>
          </p:cNvPr>
          <p:cNvGrpSpPr/>
          <p:nvPr/>
        </p:nvGrpSpPr>
        <p:grpSpPr>
          <a:xfrm>
            <a:off x="3505200" y="3390901"/>
            <a:ext cx="8559772" cy="1295400"/>
            <a:chOff x="1093058" y="4598707"/>
            <a:chExt cx="6200664" cy="6326112"/>
          </a:xfrm>
        </p:grpSpPr>
        <p:sp>
          <p:nvSpPr>
            <p:cNvPr id="23" name="矩形: 圆角 22">
              <a:extLst>
                <a:ext uri="{FF2B5EF4-FFF2-40B4-BE49-F238E27FC236}">
                  <a16:creationId xmlns:a16="http://schemas.microsoft.com/office/drawing/2014/main" id="{891B08A1-C761-4DEB-ACB0-1C97F9F38CA7}"/>
                </a:ext>
              </a:extLst>
            </p:cNvPr>
            <p:cNvSpPr/>
            <p:nvPr/>
          </p:nvSpPr>
          <p:spPr>
            <a:xfrm>
              <a:off x="1093058" y="4598707"/>
              <a:ext cx="6200664" cy="6326112"/>
            </a:xfrm>
            <a:prstGeom prst="roundRect">
              <a:avLst/>
            </a:prstGeom>
            <a:ln w="57150">
              <a:solidFill>
                <a:srgbClr val="2F65D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F024A592-51B4-45C6-83EA-6D89AF640309}"/>
                </a:ext>
              </a:extLst>
            </p:cNvPr>
            <p:cNvSpPr txBox="1"/>
            <p:nvPr/>
          </p:nvSpPr>
          <p:spPr>
            <a:xfrm>
              <a:off x="1450190" y="5465289"/>
              <a:ext cx="5486400" cy="1649164"/>
            </a:xfrm>
            <a:prstGeom prst="rect">
              <a:avLst/>
            </a:prstGeom>
            <a:noFill/>
          </p:spPr>
          <p:txBody>
            <a:bodyPr wrap="square" rtlCol="0">
              <a:spAutoFit/>
            </a:bodyPr>
            <a:lstStyle/>
            <a:p>
              <a:r>
                <a:rPr lang="zh-CN" altLang="zh-CN" sz="2800" dirty="0">
                  <a:effectLst/>
                  <a:ea typeface="华文仿宋" panose="02010600040101010101" pitchFamily="2" charset="-122"/>
                  <a:cs typeface="华文仿宋" panose="02010600040101010101" pitchFamily="2" charset="-122"/>
                </a:rPr>
                <a:t>网络亲社会行为量表与校标问卷呈显著相关</a:t>
              </a:r>
              <a:endParaRPr lang="en-US" altLang="zh-CN" sz="2800" dirty="0">
                <a:effectLst/>
                <a:ea typeface="华文仿宋" panose="02010600040101010101" pitchFamily="2" charset="-122"/>
                <a:cs typeface="华文仿宋" panose="02010600040101010101" pitchFamily="2" charset="-122"/>
              </a:endParaRPr>
            </a:p>
            <a:p>
              <a:r>
                <a:rPr lang="zh-CN" altLang="zh-CN" sz="2800" dirty="0">
                  <a:effectLst/>
                  <a:ea typeface="华文仿宋" panose="02010600040101010101" pitchFamily="2" charset="-122"/>
                  <a:cs typeface="华文仿宋" panose="02010600040101010101" pitchFamily="2" charset="-122"/>
                </a:rPr>
                <a:t>与前人的研究相对一致</a:t>
              </a:r>
              <a:endParaRPr lang="zh-CN" altLang="en-US" sz="2800" dirty="0"/>
            </a:p>
          </p:txBody>
        </p:sp>
      </p:grpSp>
    </p:spTree>
    <p:extLst>
      <p:ext uri="{BB962C8B-B14F-4D97-AF65-F5344CB8AC3E}">
        <p14:creationId xmlns:p14="http://schemas.microsoft.com/office/powerpoint/2010/main" val="2112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2605088" y="1881409"/>
            <a:ext cx="5803900" cy="298450"/>
          </a:xfrm>
          <a:custGeom>
            <a:avLst/>
            <a:gdLst/>
            <a:ahLst/>
            <a:cxnLst/>
            <a:rect l="l" t="t" r="r" b="b"/>
            <a:pathLst>
              <a:path w="5803900" h="298450">
                <a:moveTo>
                  <a:pt x="0" y="0"/>
                </a:moveTo>
                <a:lnTo>
                  <a:pt x="5803900" y="0"/>
                </a:lnTo>
                <a:lnTo>
                  <a:pt x="5803900" y="298450"/>
                </a:lnTo>
                <a:lnTo>
                  <a:pt x="0" y="298450"/>
                </a:lnTo>
                <a:lnTo>
                  <a:pt x="0" y="0"/>
                </a:lnTo>
                <a:close/>
              </a:path>
            </a:pathLst>
          </a:custGeom>
          <a:blipFill>
            <a:blip r:embed="rId2">
              <a:extLst>
                <a:ext uri="{96DAC541-7B7A-43D3-8B79-37D633B846F1}">
                  <asvg:svgBlip xmlns:asvg="http://schemas.microsoft.com/office/drawing/2016/SVG/main" r:embed="rId3"/>
                </a:ext>
              </a:extLst>
            </a:blip>
            <a:stretch>
              <a:fillRect t="-1863829" r="-41794" b="-793617"/>
            </a:stretch>
          </a:blipFill>
        </p:spPr>
      </p:sp>
      <p:sp>
        <p:nvSpPr>
          <p:cNvPr id="7" name="TextBox 7"/>
          <p:cNvSpPr txBox="1"/>
          <p:nvPr/>
        </p:nvSpPr>
        <p:spPr>
          <a:xfrm>
            <a:off x="3063876" y="1595611"/>
            <a:ext cx="2443162" cy="870046"/>
          </a:xfrm>
          <a:prstGeom prst="rect">
            <a:avLst/>
          </a:prstGeom>
        </p:spPr>
        <p:txBody>
          <a:bodyPr wrap="square" lIns="0" tIns="0" rIns="0" bIns="0" rtlCol="0" anchor="t">
            <a:spAutoFit/>
          </a:bodyPr>
          <a:lstStyle/>
          <a:p>
            <a:pPr algn="ctr">
              <a:lnSpc>
                <a:spcPts val="7000"/>
              </a:lnSpc>
            </a:pPr>
            <a:r>
              <a:rPr lang="zh-CN" altLang="en-US" sz="5600" dirty="0">
                <a:solidFill>
                  <a:srgbClr val="000000"/>
                </a:solidFill>
                <a:ea typeface="字由点字典黑 65J"/>
              </a:rPr>
              <a:t>局限性</a:t>
            </a:r>
            <a:endParaRPr lang="en-US" sz="5600" dirty="0">
              <a:solidFill>
                <a:srgbClr val="000000"/>
              </a:solidFill>
              <a:ea typeface="字由点字典黑 65J"/>
            </a:endParaRPr>
          </a:p>
        </p:txBody>
      </p:sp>
      <p:graphicFrame>
        <p:nvGraphicFramePr>
          <p:cNvPr id="3" name="图示 2">
            <a:extLst>
              <a:ext uri="{FF2B5EF4-FFF2-40B4-BE49-F238E27FC236}">
                <a16:creationId xmlns:a16="http://schemas.microsoft.com/office/drawing/2014/main" id="{F4FE6FC3-1A99-400A-9036-B830DCB25409}"/>
              </a:ext>
            </a:extLst>
          </p:cNvPr>
          <p:cNvGraphicFramePr/>
          <p:nvPr>
            <p:extLst>
              <p:ext uri="{D42A27DB-BD31-4B8C-83A1-F6EECF244321}">
                <p14:modId xmlns:p14="http://schemas.microsoft.com/office/powerpoint/2010/main" val="384529408"/>
              </p:ext>
            </p:extLst>
          </p:nvPr>
        </p:nvGraphicFramePr>
        <p:xfrm>
          <a:off x="3152180" y="3695700"/>
          <a:ext cx="11983640" cy="36702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01895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019300"/>
            <a:ext cx="18288000" cy="58674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zh-CN" altLang="en-US"/>
          </a:p>
        </p:txBody>
      </p:sp>
      <p:grpSp>
        <p:nvGrpSpPr>
          <p:cNvPr id="3" name="Group 3"/>
          <p:cNvGrpSpPr/>
          <p:nvPr/>
        </p:nvGrpSpPr>
        <p:grpSpPr>
          <a:xfrm>
            <a:off x="1028700" y="3681944"/>
            <a:ext cx="16230600" cy="3604372"/>
            <a:chOff x="0" y="1925649"/>
            <a:chExt cx="21640800" cy="4805830"/>
          </a:xfrm>
        </p:grpSpPr>
        <p:sp>
          <p:nvSpPr>
            <p:cNvPr id="4" name="TextBox 4"/>
            <p:cNvSpPr txBox="1"/>
            <p:nvPr/>
          </p:nvSpPr>
          <p:spPr>
            <a:xfrm>
              <a:off x="0" y="1925649"/>
              <a:ext cx="21640800" cy="3391100"/>
            </a:xfrm>
            <a:prstGeom prst="rect">
              <a:avLst/>
            </a:prstGeom>
          </p:spPr>
          <p:txBody>
            <a:bodyPr lIns="0" tIns="0" rIns="0" bIns="0" rtlCol="0" anchor="t">
              <a:spAutoFit/>
            </a:bodyPr>
            <a:lstStyle/>
            <a:p>
              <a:pPr algn="ctr">
                <a:lnSpc>
                  <a:spcPts val="21249"/>
                </a:lnSpc>
              </a:pPr>
              <a:r>
                <a:rPr lang="zh-CN" altLang="en-US" sz="14200" spc="84" dirty="0">
                  <a:solidFill>
                    <a:srgbClr val="FFFFFF"/>
                  </a:solidFill>
                  <a:latin typeface="优设标题黑" panose="00000500000000000000" pitchFamily="2" charset="-122"/>
                  <a:ea typeface="优设标题黑" panose="00000500000000000000" pitchFamily="2" charset="-122"/>
                </a:rPr>
                <a:t>欢迎提问交流</a:t>
              </a:r>
              <a:endParaRPr lang="en-US" sz="14200" spc="84" dirty="0">
                <a:solidFill>
                  <a:srgbClr val="FFFFFF"/>
                </a:solidFill>
                <a:latin typeface="优设标题黑" panose="00000500000000000000" pitchFamily="2" charset="-122"/>
                <a:ea typeface="优设标题黑" panose="00000500000000000000" pitchFamily="2" charset="-122"/>
              </a:endParaRPr>
            </a:p>
          </p:txBody>
        </p:sp>
        <p:sp>
          <p:nvSpPr>
            <p:cNvPr id="5" name="TextBox 5"/>
            <p:cNvSpPr txBox="1"/>
            <p:nvPr/>
          </p:nvSpPr>
          <p:spPr>
            <a:xfrm>
              <a:off x="3311105" y="5686904"/>
              <a:ext cx="15018590" cy="1044575"/>
            </a:xfrm>
            <a:prstGeom prst="rect">
              <a:avLst/>
            </a:prstGeom>
          </p:spPr>
          <p:txBody>
            <a:bodyPr lIns="0" tIns="0" rIns="0" bIns="0" rtlCol="0" anchor="t">
              <a:spAutoFit/>
            </a:bodyPr>
            <a:lstStyle/>
            <a:p>
              <a:pPr algn="ctr">
                <a:lnSpc>
                  <a:spcPts val="6250"/>
                </a:lnSpc>
              </a:pPr>
              <a:r>
                <a:rPr lang="en-US" sz="5000" spc="205">
                  <a:solidFill>
                    <a:srgbClr val="FFFFFF"/>
                  </a:solidFill>
                  <a:latin typeface="Open Sans"/>
                </a:rPr>
                <a:t>THANKS  FOR  WATCHING</a:t>
              </a:r>
            </a:p>
          </p:txBody>
        </p:sp>
        <p:sp>
          <p:nvSpPr>
            <p:cNvPr id="7" name="Freeform 7"/>
            <p:cNvSpPr/>
            <p:nvPr/>
          </p:nvSpPr>
          <p:spPr>
            <a:xfrm>
              <a:off x="3552009" y="5151444"/>
              <a:ext cx="14384434" cy="345099"/>
            </a:xfrm>
            <a:custGeom>
              <a:avLst/>
              <a:gdLst/>
              <a:ahLst/>
              <a:cxnLst/>
              <a:rect l="l" t="t" r="r" b="b"/>
              <a:pathLst>
                <a:path w="14384434" h="345099">
                  <a:moveTo>
                    <a:pt x="0" y="0"/>
                  </a:moveTo>
                  <a:lnTo>
                    <a:pt x="14384434" y="0"/>
                  </a:lnTo>
                  <a:lnTo>
                    <a:pt x="14384434" y="345099"/>
                  </a:lnTo>
                  <a:lnTo>
                    <a:pt x="0" y="345099"/>
                  </a:lnTo>
                  <a:lnTo>
                    <a:pt x="0" y="0"/>
                  </a:lnTo>
                  <a:close/>
                </a:path>
              </a:pathLst>
            </a:custGeom>
            <a:blipFill>
              <a:blip r:embed="rId4">
                <a:extLst>
                  <a:ext uri="{96DAC541-7B7A-43D3-8B79-37D633B846F1}">
                    <asvg:svgBlip xmlns:asvg="http://schemas.microsoft.com/office/drawing/2016/SVG/main" r:embed="rId5"/>
                  </a:ext>
                </a:extLst>
              </a:blip>
              <a:stretch>
                <a:fillRect l="-522" t="-377607" r="-47909" b="-501056"/>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80021" y="2643244"/>
            <a:ext cx="3470300" cy="2029279"/>
            <a:chOff x="0" y="-180975"/>
            <a:chExt cx="4627067" cy="2705706"/>
          </a:xfrm>
        </p:grpSpPr>
        <p:sp>
          <p:nvSpPr>
            <p:cNvPr id="3" name="Freeform 3"/>
            <p:cNvSpPr/>
            <p:nvPr/>
          </p:nvSpPr>
          <p:spPr>
            <a:xfrm>
              <a:off x="589435" y="727793"/>
              <a:ext cx="4037632" cy="1385173"/>
            </a:xfrm>
            <a:custGeom>
              <a:avLst/>
              <a:gdLst/>
              <a:ahLst/>
              <a:cxnLst/>
              <a:rect l="l" t="t" r="r" b="b"/>
              <a:pathLst>
                <a:path w="4037632" h="1385173">
                  <a:moveTo>
                    <a:pt x="0" y="0"/>
                  </a:moveTo>
                  <a:lnTo>
                    <a:pt x="4037632" y="0"/>
                  </a:lnTo>
                  <a:lnTo>
                    <a:pt x="4037632" y="1385173"/>
                  </a:lnTo>
                  <a:lnTo>
                    <a:pt x="0" y="1385173"/>
                  </a:lnTo>
                  <a:lnTo>
                    <a:pt x="0" y="0"/>
                  </a:lnTo>
                  <a:close/>
                </a:path>
              </a:pathLst>
            </a:custGeom>
            <a:blipFill>
              <a:blip r:embed="rId2">
                <a:extLst>
                  <a:ext uri="{96DAC541-7B7A-43D3-8B79-37D633B846F1}">
                    <asvg:svgBlip xmlns:asvg="http://schemas.microsoft.com/office/drawing/2016/SVG/main" r:embed="rId3"/>
                  </a:ext>
                </a:extLst>
              </a:blip>
              <a:stretch>
                <a:fillRect t="-666976" r="-259740" b="-281630"/>
              </a:stretch>
            </a:blipFill>
          </p:spPr>
        </p:sp>
        <p:sp>
          <p:nvSpPr>
            <p:cNvPr id="4" name="TextBox 4"/>
            <p:cNvSpPr txBox="1"/>
            <p:nvPr/>
          </p:nvSpPr>
          <p:spPr>
            <a:xfrm>
              <a:off x="0" y="-180975"/>
              <a:ext cx="3772386" cy="2067168"/>
            </a:xfrm>
            <a:prstGeom prst="rect">
              <a:avLst/>
            </a:prstGeom>
          </p:spPr>
          <p:txBody>
            <a:bodyPr lIns="0" tIns="0" rIns="0" bIns="0" rtlCol="0" anchor="t">
              <a:spAutoFit/>
            </a:bodyPr>
            <a:lstStyle/>
            <a:p>
              <a:pPr algn="l">
                <a:lnSpc>
                  <a:spcPts val="12995"/>
                </a:lnSpc>
              </a:pPr>
              <a:r>
                <a:rPr lang="en-US" sz="9282">
                  <a:solidFill>
                    <a:srgbClr val="000000"/>
                  </a:solidFill>
                  <a:ea typeface="字由点字典黑 65J"/>
                </a:rPr>
                <a:t>目 录</a:t>
              </a:r>
            </a:p>
          </p:txBody>
        </p:sp>
        <p:sp>
          <p:nvSpPr>
            <p:cNvPr id="5" name="TextBox 5"/>
            <p:cNvSpPr txBox="1"/>
            <p:nvPr/>
          </p:nvSpPr>
          <p:spPr>
            <a:xfrm>
              <a:off x="117887" y="1471366"/>
              <a:ext cx="4243934" cy="1053365"/>
            </a:xfrm>
            <a:prstGeom prst="rect">
              <a:avLst/>
            </a:prstGeom>
          </p:spPr>
          <p:txBody>
            <a:bodyPr wrap="square" lIns="0" tIns="0" rIns="0" bIns="0" rtlCol="0" anchor="t">
              <a:spAutoFit/>
            </a:bodyPr>
            <a:lstStyle/>
            <a:p>
              <a:pPr algn="l">
                <a:lnSpc>
                  <a:spcPts val="6497"/>
                </a:lnSpc>
              </a:pPr>
              <a:r>
                <a:rPr lang="en-US" sz="4641" spc="116" dirty="0">
                  <a:solidFill>
                    <a:srgbClr val="000000"/>
                  </a:solidFill>
                  <a:latin typeface="字由点字典黑 65J"/>
                </a:rPr>
                <a:t>Contents</a:t>
              </a:r>
            </a:p>
          </p:txBody>
        </p:sp>
      </p:grpSp>
      <p:grpSp>
        <p:nvGrpSpPr>
          <p:cNvPr id="6" name="Group 6"/>
          <p:cNvGrpSpPr/>
          <p:nvPr/>
        </p:nvGrpSpPr>
        <p:grpSpPr>
          <a:xfrm>
            <a:off x="10391757" y="2800723"/>
            <a:ext cx="6504791" cy="5832026"/>
            <a:chOff x="0" y="-85725"/>
            <a:chExt cx="8673054" cy="7776035"/>
          </a:xfrm>
        </p:grpSpPr>
        <p:sp>
          <p:nvSpPr>
            <p:cNvPr id="7" name="TextBox 7"/>
            <p:cNvSpPr txBox="1"/>
            <p:nvPr/>
          </p:nvSpPr>
          <p:spPr>
            <a:xfrm>
              <a:off x="1583255" y="52704"/>
              <a:ext cx="7089799" cy="803725"/>
            </a:xfrm>
            <a:prstGeom prst="rect">
              <a:avLst/>
            </a:prstGeom>
          </p:spPr>
          <p:txBody>
            <a:bodyPr lIns="0" tIns="0" rIns="0" bIns="0" rtlCol="0" anchor="t">
              <a:spAutoFit/>
            </a:bodyPr>
            <a:lstStyle/>
            <a:p>
              <a:pPr algn="l">
                <a:lnSpc>
                  <a:spcPts val="5040"/>
                </a:lnSpc>
              </a:pPr>
              <a:r>
                <a:rPr lang="zh-CN" altLang="en-US" sz="3600" dirty="0">
                  <a:solidFill>
                    <a:srgbClr val="626262"/>
                  </a:solidFill>
                  <a:ea typeface="字由点字典黑 65J"/>
                </a:rPr>
                <a:t>研究目的</a:t>
              </a:r>
              <a:endParaRPr lang="en-US" sz="3600" dirty="0">
                <a:solidFill>
                  <a:srgbClr val="626262"/>
                </a:solidFill>
                <a:ea typeface="字由点字典黑 65J"/>
              </a:endParaRPr>
            </a:p>
          </p:txBody>
        </p:sp>
        <p:sp>
          <p:nvSpPr>
            <p:cNvPr id="8" name="TextBox 8"/>
            <p:cNvSpPr txBox="1"/>
            <p:nvPr/>
          </p:nvSpPr>
          <p:spPr>
            <a:xfrm>
              <a:off x="1538563" y="5101946"/>
              <a:ext cx="7134491" cy="809880"/>
            </a:xfrm>
            <a:prstGeom prst="rect">
              <a:avLst/>
            </a:prstGeom>
          </p:spPr>
          <p:txBody>
            <a:bodyPr lIns="0" tIns="0" rIns="0" bIns="0" rtlCol="0" anchor="t">
              <a:spAutoFit/>
            </a:bodyPr>
            <a:lstStyle/>
            <a:p>
              <a:pPr algn="l">
                <a:lnSpc>
                  <a:spcPts val="5040"/>
                </a:lnSpc>
              </a:pPr>
              <a:r>
                <a:rPr lang="en-US" sz="3600" dirty="0" err="1">
                  <a:solidFill>
                    <a:srgbClr val="626262"/>
                  </a:solidFill>
                  <a:ea typeface="字由点字典黑 65J"/>
                </a:rPr>
                <a:t>研究</a:t>
              </a:r>
              <a:r>
                <a:rPr lang="zh-CN" altLang="en-US" sz="3600" dirty="0">
                  <a:solidFill>
                    <a:srgbClr val="626262"/>
                  </a:solidFill>
                  <a:ea typeface="字由点字典黑 65J"/>
                </a:rPr>
                <a:t>结果</a:t>
              </a:r>
              <a:endParaRPr lang="en-US" sz="3600" dirty="0">
                <a:solidFill>
                  <a:srgbClr val="626262"/>
                </a:solidFill>
                <a:ea typeface="字由点字典黑 65J"/>
              </a:endParaRPr>
            </a:p>
          </p:txBody>
        </p:sp>
        <p:sp>
          <p:nvSpPr>
            <p:cNvPr id="9" name="TextBox 9"/>
            <p:cNvSpPr txBox="1"/>
            <p:nvPr/>
          </p:nvSpPr>
          <p:spPr>
            <a:xfrm>
              <a:off x="1538563" y="6771042"/>
              <a:ext cx="7134491" cy="803725"/>
            </a:xfrm>
            <a:prstGeom prst="rect">
              <a:avLst/>
            </a:prstGeom>
          </p:spPr>
          <p:txBody>
            <a:bodyPr lIns="0" tIns="0" rIns="0" bIns="0" rtlCol="0" anchor="t">
              <a:spAutoFit/>
            </a:bodyPr>
            <a:lstStyle/>
            <a:p>
              <a:pPr algn="l">
                <a:lnSpc>
                  <a:spcPts val="5040"/>
                </a:lnSpc>
              </a:pPr>
              <a:r>
                <a:rPr lang="zh-CN" altLang="en-US" sz="3600" dirty="0">
                  <a:solidFill>
                    <a:srgbClr val="626262"/>
                  </a:solidFill>
                  <a:ea typeface="字由点字典黑 65J"/>
                </a:rPr>
                <a:t>讨论</a:t>
              </a:r>
              <a:endParaRPr lang="en-US" sz="3600" dirty="0">
                <a:solidFill>
                  <a:srgbClr val="626262"/>
                </a:solidFill>
                <a:ea typeface="字由点字典黑 65J"/>
              </a:endParaRPr>
            </a:p>
          </p:txBody>
        </p:sp>
        <p:sp>
          <p:nvSpPr>
            <p:cNvPr id="10" name="TextBox 10"/>
            <p:cNvSpPr txBox="1"/>
            <p:nvPr/>
          </p:nvSpPr>
          <p:spPr>
            <a:xfrm>
              <a:off x="1583255" y="3371926"/>
              <a:ext cx="7089799" cy="809880"/>
            </a:xfrm>
            <a:prstGeom prst="rect">
              <a:avLst/>
            </a:prstGeom>
          </p:spPr>
          <p:txBody>
            <a:bodyPr lIns="0" tIns="0" rIns="0" bIns="0" rtlCol="0" anchor="t">
              <a:spAutoFit/>
            </a:bodyPr>
            <a:lstStyle/>
            <a:p>
              <a:pPr algn="l">
                <a:lnSpc>
                  <a:spcPts val="5040"/>
                </a:lnSpc>
              </a:pPr>
              <a:r>
                <a:rPr lang="zh-CN" altLang="en-US" sz="3600" dirty="0">
                  <a:solidFill>
                    <a:srgbClr val="626262"/>
                  </a:solidFill>
                  <a:ea typeface="字由点字典黑 65J"/>
                </a:rPr>
                <a:t>量表编制方法</a:t>
              </a:r>
              <a:endParaRPr lang="en-US" sz="3600" dirty="0">
                <a:solidFill>
                  <a:srgbClr val="626262"/>
                </a:solidFill>
                <a:ea typeface="字由点字典黑 65J"/>
              </a:endParaRPr>
            </a:p>
          </p:txBody>
        </p:sp>
        <p:sp>
          <p:nvSpPr>
            <p:cNvPr id="11" name="TextBox 11"/>
            <p:cNvSpPr txBox="1"/>
            <p:nvPr/>
          </p:nvSpPr>
          <p:spPr>
            <a:xfrm>
              <a:off x="1583255" y="1721802"/>
              <a:ext cx="7089799" cy="803725"/>
            </a:xfrm>
            <a:prstGeom prst="rect">
              <a:avLst/>
            </a:prstGeom>
          </p:spPr>
          <p:txBody>
            <a:bodyPr lIns="0" tIns="0" rIns="0" bIns="0" rtlCol="0" anchor="t">
              <a:spAutoFit/>
            </a:bodyPr>
            <a:lstStyle/>
            <a:p>
              <a:pPr algn="l">
                <a:lnSpc>
                  <a:spcPts val="5040"/>
                </a:lnSpc>
              </a:pPr>
              <a:r>
                <a:rPr lang="zh-CN" altLang="en-US" sz="3600" dirty="0">
                  <a:solidFill>
                    <a:srgbClr val="626262"/>
                  </a:solidFill>
                  <a:ea typeface="字由点字典黑 65J"/>
                </a:rPr>
                <a:t>测量对象</a:t>
              </a:r>
              <a:endParaRPr lang="en-US" sz="3600" dirty="0">
                <a:solidFill>
                  <a:srgbClr val="626262"/>
                </a:solidFill>
                <a:ea typeface="字由点字典黑 65J"/>
              </a:endParaRPr>
            </a:p>
          </p:txBody>
        </p:sp>
        <p:sp>
          <p:nvSpPr>
            <p:cNvPr id="12" name="TextBox 12"/>
            <p:cNvSpPr txBox="1"/>
            <p:nvPr/>
          </p:nvSpPr>
          <p:spPr>
            <a:xfrm>
              <a:off x="0" y="-85725"/>
              <a:ext cx="1258369" cy="1057698"/>
            </a:xfrm>
            <a:prstGeom prst="rect">
              <a:avLst/>
            </a:prstGeom>
          </p:spPr>
          <p:txBody>
            <a:bodyPr lIns="0" tIns="0" rIns="0" bIns="0" rtlCol="0" anchor="t">
              <a:spAutoFit/>
            </a:bodyPr>
            <a:lstStyle/>
            <a:p>
              <a:pPr algn="l">
                <a:lnSpc>
                  <a:spcPts val="6719"/>
                </a:lnSpc>
              </a:pPr>
              <a:r>
                <a:rPr lang="en-US" sz="4800" spc="115">
                  <a:solidFill>
                    <a:srgbClr val="2251BB"/>
                  </a:solidFill>
                  <a:latin typeface="字由点字典黑 65J"/>
                </a:rPr>
                <a:t>01</a:t>
              </a:r>
            </a:p>
          </p:txBody>
        </p:sp>
        <p:sp>
          <p:nvSpPr>
            <p:cNvPr id="13" name="TextBox 13"/>
            <p:cNvSpPr txBox="1"/>
            <p:nvPr/>
          </p:nvSpPr>
          <p:spPr>
            <a:xfrm>
              <a:off x="0" y="1569085"/>
              <a:ext cx="1066800" cy="1057698"/>
            </a:xfrm>
            <a:prstGeom prst="rect">
              <a:avLst/>
            </a:prstGeom>
          </p:spPr>
          <p:txBody>
            <a:bodyPr lIns="0" tIns="0" rIns="0" bIns="0" rtlCol="0" anchor="t">
              <a:spAutoFit/>
            </a:bodyPr>
            <a:lstStyle/>
            <a:p>
              <a:pPr algn="l">
                <a:lnSpc>
                  <a:spcPts val="6719"/>
                </a:lnSpc>
              </a:pPr>
              <a:r>
                <a:rPr lang="en-US" sz="4800" spc="-100">
                  <a:solidFill>
                    <a:srgbClr val="2251BB"/>
                  </a:solidFill>
                  <a:latin typeface="字由点字典黑 65J"/>
                </a:rPr>
                <a:t>02</a:t>
              </a:r>
            </a:p>
          </p:txBody>
        </p:sp>
        <p:sp>
          <p:nvSpPr>
            <p:cNvPr id="14" name="TextBox 14"/>
            <p:cNvSpPr txBox="1"/>
            <p:nvPr/>
          </p:nvSpPr>
          <p:spPr>
            <a:xfrm>
              <a:off x="0" y="3233496"/>
              <a:ext cx="1066800" cy="1057698"/>
            </a:xfrm>
            <a:prstGeom prst="rect">
              <a:avLst/>
            </a:prstGeom>
          </p:spPr>
          <p:txBody>
            <a:bodyPr lIns="0" tIns="0" rIns="0" bIns="0" rtlCol="0" anchor="t">
              <a:spAutoFit/>
            </a:bodyPr>
            <a:lstStyle/>
            <a:p>
              <a:pPr algn="l">
                <a:lnSpc>
                  <a:spcPts val="6719"/>
                </a:lnSpc>
              </a:pPr>
              <a:r>
                <a:rPr lang="en-US" sz="4800" spc="-86">
                  <a:solidFill>
                    <a:srgbClr val="2251BB"/>
                  </a:solidFill>
                  <a:latin typeface="字由点字典黑 65J"/>
                </a:rPr>
                <a:t>03</a:t>
              </a:r>
            </a:p>
          </p:txBody>
        </p:sp>
        <p:sp>
          <p:nvSpPr>
            <p:cNvPr id="15" name="TextBox 15"/>
            <p:cNvSpPr txBox="1"/>
            <p:nvPr/>
          </p:nvSpPr>
          <p:spPr>
            <a:xfrm>
              <a:off x="0" y="4963516"/>
              <a:ext cx="1066800" cy="1057698"/>
            </a:xfrm>
            <a:prstGeom prst="rect">
              <a:avLst/>
            </a:prstGeom>
          </p:spPr>
          <p:txBody>
            <a:bodyPr lIns="0" tIns="0" rIns="0" bIns="0" rtlCol="0" anchor="t">
              <a:spAutoFit/>
            </a:bodyPr>
            <a:lstStyle/>
            <a:p>
              <a:pPr algn="l">
                <a:lnSpc>
                  <a:spcPts val="6719"/>
                </a:lnSpc>
              </a:pPr>
              <a:r>
                <a:rPr lang="en-US" sz="4800" spc="-91">
                  <a:solidFill>
                    <a:srgbClr val="2251BB"/>
                  </a:solidFill>
                  <a:latin typeface="字由点字典黑 65J"/>
                </a:rPr>
                <a:t>04</a:t>
              </a:r>
            </a:p>
          </p:txBody>
        </p:sp>
        <p:sp>
          <p:nvSpPr>
            <p:cNvPr id="16" name="TextBox 16"/>
            <p:cNvSpPr txBox="1"/>
            <p:nvPr/>
          </p:nvSpPr>
          <p:spPr>
            <a:xfrm>
              <a:off x="0" y="6632612"/>
              <a:ext cx="1066800" cy="1057698"/>
            </a:xfrm>
            <a:prstGeom prst="rect">
              <a:avLst/>
            </a:prstGeom>
          </p:spPr>
          <p:txBody>
            <a:bodyPr lIns="0" tIns="0" rIns="0" bIns="0" rtlCol="0" anchor="t">
              <a:spAutoFit/>
            </a:bodyPr>
            <a:lstStyle/>
            <a:p>
              <a:pPr algn="l">
                <a:lnSpc>
                  <a:spcPts val="6719"/>
                </a:lnSpc>
              </a:pPr>
              <a:r>
                <a:rPr lang="en-US" sz="4800" spc="-96">
                  <a:solidFill>
                    <a:srgbClr val="2251BB"/>
                  </a:solidFill>
                  <a:latin typeface="字由点字典黑 65J"/>
                </a:rPr>
                <a:t>05</a:t>
              </a:r>
            </a:p>
          </p:txBody>
        </p:sp>
      </p:grpSp>
      <p:sp>
        <p:nvSpPr>
          <p:cNvPr id="17" name="TextBox 17"/>
          <p:cNvSpPr txBox="1"/>
          <p:nvPr/>
        </p:nvSpPr>
        <p:spPr>
          <a:xfrm>
            <a:off x="-661179" y="7382893"/>
            <a:ext cx="5279425" cy="1875407"/>
          </a:xfrm>
          <a:prstGeom prst="rect">
            <a:avLst/>
          </a:prstGeom>
        </p:spPr>
        <p:txBody>
          <a:bodyPr lIns="0" tIns="0" rIns="0" bIns="0" rtlCol="0" anchor="t">
            <a:spAutoFit/>
          </a:bodyPr>
          <a:lstStyle/>
          <a:p>
            <a:pPr algn="ctr">
              <a:lnSpc>
                <a:spcPts val="15323"/>
              </a:lnSpc>
            </a:pPr>
            <a:r>
              <a:rPr lang="en-US" sz="10945" spc="415">
                <a:solidFill>
                  <a:srgbClr val="2F65DF"/>
                </a:solidFill>
                <a:latin typeface="Allura"/>
              </a:rPr>
              <a:t>Contents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9200" y="647700"/>
            <a:ext cx="7753350" cy="2660650"/>
            <a:chOff x="0" y="-304800"/>
            <a:chExt cx="10337800" cy="3547533"/>
          </a:xfrm>
        </p:grpSpPr>
        <p:sp>
          <p:nvSpPr>
            <p:cNvPr id="3" name="Freeform 3"/>
            <p:cNvSpPr/>
            <p:nvPr/>
          </p:nvSpPr>
          <p:spPr>
            <a:xfrm>
              <a:off x="0" y="1049867"/>
              <a:ext cx="10337800" cy="1143000"/>
            </a:xfrm>
            <a:custGeom>
              <a:avLst/>
              <a:gdLst/>
              <a:ahLst/>
              <a:cxnLst/>
              <a:rect l="l" t="t" r="r" b="b"/>
              <a:pathLst>
                <a:path w="10337800" h="1143000">
                  <a:moveTo>
                    <a:pt x="0" y="0"/>
                  </a:moveTo>
                  <a:lnTo>
                    <a:pt x="10337800" y="0"/>
                  </a:lnTo>
                  <a:lnTo>
                    <a:pt x="103378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t="-604444" r="-6142" b="-255555"/>
              </a:stretch>
            </a:blipFill>
          </p:spPr>
        </p:sp>
        <p:sp>
          <p:nvSpPr>
            <p:cNvPr id="4" name="TextBox 4"/>
            <p:cNvSpPr txBox="1"/>
            <p:nvPr/>
          </p:nvSpPr>
          <p:spPr>
            <a:xfrm>
              <a:off x="3799395" y="340148"/>
              <a:ext cx="5511800" cy="1265304"/>
            </a:xfrm>
            <a:prstGeom prst="rect">
              <a:avLst/>
            </a:prstGeom>
          </p:spPr>
          <p:txBody>
            <a:bodyPr lIns="0" tIns="0" rIns="0" bIns="0" rtlCol="0" anchor="t">
              <a:spAutoFit/>
            </a:bodyPr>
            <a:lstStyle/>
            <a:p>
              <a:pPr algn="l">
                <a:lnSpc>
                  <a:spcPts val="7359"/>
                </a:lnSpc>
              </a:pPr>
              <a:r>
                <a:rPr lang="zh-CN" altLang="en-US" sz="6400" dirty="0">
                  <a:solidFill>
                    <a:srgbClr val="000000"/>
                  </a:solidFill>
                  <a:ea typeface="字由点字典黑 35J Bold"/>
                </a:rPr>
                <a:t>研究目的</a:t>
              </a:r>
              <a:endParaRPr lang="en-US" sz="6400" dirty="0">
                <a:solidFill>
                  <a:srgbClr val="000000"/>
                </a:solidFill>
                <a:ea typeface="字由点字典黑 35J Bold"/>
              </a:endParaRPr>
            </a:p>
          </p:txBody>
        </p:sp>
        <p:sp>
          <p:nvSpPr>
            <p:cNvPr id="5" name="TextBox 5"/>
            <p:cNvSpPr txBox="1"/>
            <p:nvPr/>
          </p:nvSpPr>
          <p:spPr>
            <a:xfrm>
              <a:off x="212758" y="-304800"/>
              <a:ext cx="2927284" cy="3547533"/>
            </a:xfrm>
            <a:prstGeom prst="rect">
              <a:avLst/>
            </a:prstGeom>
          </p:spPr>
          <p:txBody>
            <a:bodyPr lIns="0" tIns="0" rIns="0" bIns="0" rtlCol="0" anchor="t">
              <a:spAutoFit/>
            </a:bodyPr>
            <a:lstStyle/>
            <a:p>
              <a:pPr algn="l">
                <a:lnSpc>
                  <a:spcPts val="22400"/>
                </a:lnSpc>
              </a:pPr>
              <a:r>
                <a:rPr lang="en-US" sz="16000" spc="960">
                  <a:solidFill>
                    <a:srgbClr val="000000"/>
                  </a:solidFill>
                  <a:latin typeface="Anton"/>
                </a:rPr>
                <a:t>01</a:t>
              </a:r>
            </a:p>
          </p:txBody>
        </p:sp>
      </p:grpSp>
      <p:sp>
        <p:nvSpPr>
          <p:cNvPr id="6" name="TextBox 6"/>
          <p:cNvSpPr txBox="1"/>
          <p:nvPr/>
        </p:nvSpPr>
        <p:spPr>
          <a:xfrm>
            <a:off x="1378769" y="3840639"/>
            <a:ext cx="15697200" cy="2769989"/>
          </a:xfrm>
          <a:prstGeom prst="rect">
            <a:avLst/>
          </a:prstGeom>
        </p:spPr>
        <p:txBody>
          <a:bodyPr wrap="square" lIns="0" tIns="0" rIns="0" bIns="0" rtlCol="0" anchor="t">
            <a:spAutoFit/>
          </a:bodyPr>
          <a:lstStyle/>
          <a:p>
            <a:pPr algn="l"/>
            <a:r>
              <a:rPr lang="en-US" altLang="zh-CN" sz="3600" dirty="0">
                <a:latin typeface="宋体" panose="02010600030101010101" pitchFamily="2" charset="-122"/>
                <a:ea typeface="宋体" panose="02010600030101010101" pitchFamily="2" charset="-122"/>
              </a:rPr>
              <a:t>· </a:t>
            </a:r>
            <a:r>
              <a:rPr lang="zh-CN" altLang="en-US" sz="3600" dirty="0">
                <a:latin typeface="宋体" panose="02010600030101010101" pitchFamily="2" charset="-122"/>
                <a:ea typeface="宋体" panose="02010600030101010101" pitchFamily="2" charset="-122"/>
              </a:rPr>
              <a:t>从</a:t>
            </a:r>
            <a:r>
              <a:rPr lang="zh-CN" altLang="en-US" sz="3600" b="1" dirty="0">
                <a:solidFill>
                  <a:srgbClr val="2F65DF"/>
                </a:solidFill>
                <a:latin typeface="宋体" panose="02010600030101010101" pitchFamily="2" charset="-122"/>
                <a:ea typeface="宋体" panose="02010600030101010101" pitchFamily="2" charset="-122"/>
              </a:rPr>
              <a:t>个体动机和行为结果</a:t>
            </a:r>
            <a:r>
              <a:rPr lang="zh-CN" altLang="en-US" sz="3600" dirty="0">
                <a:latin typeface="宋体" panose="02010600030101010101" pitchFamily="2" charset="-122"/>
                <a:ea typeface="宋体" panose="02010600030101010101" pitchFamily="2" charset="-122"/>
              </a:rPr>
              <a:t>的双层视角考察网络亲社会行为的内在结构</a:t>
            </a:r>
            <a:endParaRPr lang="en-US" altLang="zh-CN" sz="3600" dirty="0">
              <a:latin typeface="宋体" panose="02010600030101010101" pitchFamily="2" charset="-122"/>
              <a:ea typeface="宋体" panose="02010600030101010101" pitchFamily="2" charset="-122"/>
            </a:endParaRPr>
          </a:p>
          <a:p>
            <a:pPr algn="l"/>
            <a:endParaRPr lang="en-US" altLang="zh-CN" sz="3600" dirty="0">
              <a:latin typeface="宋体" panose="02010600030101010101" pitchFamily="2" charset="-122"/>
              <a:ea typeface="宋体" panose="02010600030101010101" pitchFamily="2" charset="-122"/>
            </a:endParaRPr>
          </a:p>
          <a:p>
            <a:pPr algn="l"/>
            <a:r>
              <a:rPr lang="en-US" altLang="zh-CN" sz="3600" dirty="0">
                <a:latin typeface="宋体" panose="02010600030101010101" pitchFamily="2" charset="-122"/>
                <a:ea typeface="宋体" panose="02010600030101010101" pitchFamily="2" charset="-122"/>
              </a:rPr>
              <a:t>·</a:t>
            </a:r>
            <a:r>
              <a:rPr lang="zh-CN" altLang="en-US" sz="3600" dirty="0">
                <a:latin typeface="宋体" panose="02010600030101010101" pitchFamily="2" charset="-122"/>
                <a:ea typeface="宋体" panose="02010600030101010101" pitchFamily="2" charset="-122"/>
              </a:rPr>
              <a:t>对</a:t>
            </a:r>
            <a:r>
              <a:rPr lang="zh-CN" altLang="en-US" sz="3600" b="1" dirty="0">
                <a:solidFill>
                  <a:srgbClr val="2F65DF"/>
                </a:solidFill>
                <a:latin typeface="宋体" panose="02010600030101010101" pitchFamily="2" charset="-122"/>
                <a:ea typeface="宋体" panose="02010600030101010101" pitchFamily="2" charset="-122"/>
              </a:rPr>
              <a:t>网络利他、网络互惠、网络助人以及网络合作</a:t>
            </a:r>
            <a:r>
              <a:rPr lang="zh-CN" altLang="en-US" sz="3600" dirty="0">
                <a:latin typeface="宋体" panose="02010600030101010101" pitchFamily="2" charset="-122"/>
                <a:ea typeface="宋体" panose="02010600030101010101" pitchFamily="2" charset="-122"/>
              </a:rPr>
              <a:t>对大学生进行半结构化访谈</a:t>
            </a:r>
            <a:endParaRPr lang="en-US" altLang="zh-CN" sz="3600" dirty="0">
              <a:latin typeface="宋体" panose="02010600030101010101" pitchFamily="2" charset="-122"/>
              <a:ea typeface="宋体" panose="02010600030101010101" pitchFamily="2" charset="-122"/>
            </a:endParaRPr>
          </a:p>
          <a:p>
            <a:pPr algn="l"/>
            <a:endParaRPr lang="en-US" altLang="zh-CN" sz="3600" dirty="0">
              <a:latin typeface="宋体" panose="02010600030101010101" pitchFamily="2" charset="-122"/>
              <a:ea typeface="宋体" panose="02010600030101010101" pitchFamily="2" charset="-122"/>
            </a:endParaRPr>
          </a:p>
          <a:p>
            <a:pPr algn="l"/>
            <a:r>
              <a:rPr lang="en-US" altLang="zh-CN" sz="3600" dirty="0">
                <a:latin typeface="宋体" panose="02010600030101010101" pitchFamily="2" charset="-122"/>
                <a:ea typeface="宋体" panose="02010600030101010101" pitchFamily="2" charset="-122"/>
              </a:rPr>
              <a:t>·</a:t>
            </a:r>
            <a:r>
              <a:rPr lang="zh-CN" altLang="en-US" sz="3600" dirty="0">
                <a:latin typeface="宋体" panose="02010600030101010101" pitchFamily="2" charset="-122"/>
                <a:ea typeface="宋体" panose="02010600030101010101" pitchFamily="2" charset="-122"/>
              </a:rPr>
              <a:t>编制出了</a:t>
            </a:r>
            <a:r>
              <a:rPr lang="zh-CN" altLang="en-US" sz="3600" b="1" dirty="0">
                <a:solidFill>
                  <a:srgbClr val="2F65DF"/>
                </a:solidFill>
                <a:latin typeface="宋体" panose="02010600030101010101" pitchFamily="2" charset="-122"/>
                <a:ea typeface="宋体" panose="02010600030101010101" pitchFamily="2" charset="-122"/>
              </a:rPr>
              <a:t>网络亲社会行为量表</a:t>
            </a:r>
            <a:r>
              <a:rPr lang="zh-CN" altLang="en-US" sz="3600" dirty="0">
                <a:latin typeface="宋体" panose="02010600030101010101" pitchFamily="2" charset="-122"/>
                <a:ea typeface="宋体" panose="02010600030101010101" pitchFamily="2" charset="-122"/>
              </a:rPr>
              <a:t>，并在大学生群体中检验其信效度</a:t>
            </a:r>
            <a:endParaRPr lang="en-US" sz="3600" dirty="0">
              <a:latin typeface="宋体" panose="02010600030101010101" pitchFamily="2" charset="-122"/>
              <a:ea typeface="宋体" panose="02010600030101010101" pitchFamily="2" charset="-122"/>
            </a:endParaRPr>
          </a:p>
        </p:txBody>
      </p:sp>
      <p:sp>
        <p:nvSpPr>
          <p:cNvPr id="7" name="TextBox 7"/>
          <p:cNvSpPr txBox="1"/>
          <p:nvPr/>
        </p:nvSpPr>
        <p:spPr>
          <a:xfrm>
            <a:off x="8972550" y="7218094"/>
            <a:ext cx="9803891" cy="1962076"/>
          </a:xfrm>
          <a:prstGeom prst="rect">
            <a:avLst/>
          </a:prstGeom>
        </p:spPr>
        <p:txBody>
          <a:bodyPr wrap="square" lIns="0" tIns="0" rIns="0" bIns="0" rtlCol="0" anchor="t">
            <a:spAutoFit/>
          </a:bodyPr>
          <a:lstStyle/>
          <a:p>
            <a:pPr algn="ctr">
              <a:lnSpc>
                <a:spcPts val="15323"/>
              </a:lnSpc>
            </a:pPr>
            <a:r>
              <a:rPr lang="en-US" sz="10945" spc="415" dirty="0">
                <a:solidFill>
                  <a:srgbClr val="2F65DF"/>
                </a:solidFill>
                <a:latin typeface="Allura"/>
              </a:rPr>
              <a:t>Research objective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50931" y="2859356"/>
            <a:ext cx="7753350" cy="2657475"/>
            <a:chOff x="0" y="-304800"/>
            <a:chExt cx="10337800" cy="3543300"/>
          </a:xfrm>
        </p:grpSpPr>
        <p:sp>
          <p:nvSpPr>
            <p:cNvPr id="3" name="Freeform 3"/>
            <p:cNvSpPr/>
            <p:nvPr/>
          </p:nvSpPr>
          <p:spPr>
            <a:xfrm>
              <a:off x="0" y="1049867"/>
              <a:ext cx="10337800" cy="1143000"/>
            </a:xfrm>
            <a:custGeom>
              <a:avLst/>
              <a:gdLst/>
              <a:ahLst/>
              <a:cxnLst/>
              <a:rect l="l" t="t" r="r" b="b"/>
              <a:pathLst>
                <a:path w="10337800" h="1143000">
                  <a:moveTo>
                    <a:pt x="0" y="0"/>
                  </a:moveTo>
                  <a:lnTo>
                    <a:pt x="10337800" y="0"/>
                  </a:lnTo>
                  <a:lnTo>
                    <a:pt x="103378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t="-604444" r="-6142" b="-255555"/>
              </a:stretch>
            </a:blipFill>
          </p:spPr>
        </p:sp>
        <p:sp>
          <p:nvSpPr>
            <p:cNvPr id="4" name="TextBox 4"/>
            <p:cNvSpPr txBox="1"/>
            <p:nvPr/>
          </p:nvSpPr>
          <p:spPr>
            <a:xfrm>
              <a:off x="4202505" y="341843"/>
              <a:ext cx="5511800" cy="1248205"/>
            </a:xfrm>
            <a:prstGeom prst="rect">
              <a:avLst/>
            </a:prstGeom>
          </p:spPr>
          <p:txBody>
            <a:bodyPr lIns="0" tIns="0" rIns="0" bIns="0" rtlCol="0" anchor="t">
              <a:spAutoFit/>
            </a:bodyPr>
            <a:lstStyle/>
            <a:p>
              <a:pPr algn="l">
                <a:lnSpc>
                  <a:spcPts val="7331"/>
                </a:lnSpc>
              </a:pPr>
              <a:r>
                <a:rPr lang="zh-CN" altLang="en-US" sz="6375" dirty="0">
                  <a:solidFill>
                    <a:srgbClr val="000000"/>
                  </a:solidFill>
                  <a:ea typeface="字由点字典黑 35J Bold"/>
                </a:rPr>
                <a:t>测量对象</a:t>
              </a:r>
              <a:endParaRPr lang="en-US" sz="6400" dirty="0">
                <a:solidFill>
                  <a:srgbClr val="000000"/>
                </a:solidFill>
                <a:ea typeface="字由点字典黑 35J Bold"/>
              </a:endParaRPr>
            </a:p>
          </p:txBody>
        </p:sp>
        <p:sp>
          <p:nvSpPr>
            <p:cNvPr id="5" name="TextBox 5"/>
            <p:cNvSpPr txBox="1"/>
            <p:nvPr/>
          </p:nvSpPr>
          <p:spPr>
            <a:xfrm>
              <a:off x="212758" y="-304800"/>
              <a:ext cx="3435284" cy="3543300"/>
            </a:xfrm>
            <a:prstGeom prst="rect">
              <a:avLst/>
            </a:prstGeom>
          </p:spPr>
          <p:txBody>
            <a:bodyPr lIns="0" tIns="0" rIns="0" bIns="0" rtlCol="0" anchor="t">
              <a:spAutoFit/>
            </a:bodyPr>
            <a:lstStyle/>
            <a:p>
              <a:pPr algn="l">
                <a:lnSpc>
                  <a:spcPts val="22400"/>
                </a:lnSpc>
              </a:pPr>
              <a:r>
                <a:rPr lang="en-US" sz="16000" spc="960">
                  <a:solidFill>
                    <a:srgbClr val="000000"/>
                  </a:solidFill>
                  <a:latin typeface="Anton"/>
                </a:rPr>
                <a:t>02</a:t>
              </a:r>
            </a:p>
          </p:txBody>
        </p:sp>
      </p:grpSp>
      <p:sp>
        <p:nvSpPr>
          <p:cNvPr id="7" name="TextBox 7"/>
          <p:cNvSpPr txBox="1"/>
          <p:nvPr/>
        </p:nvSpPr>
        <p:spPr>
          <a:xfrm rot="-5400000">
            <a:off x="-1037913" y="5457181"/>
            <a:ext cx="6452856" cy="2777492"/>
          </a:xfrm>
          <a:prstGeom prst="rect">
            <a:avLst/>
          </a:prstGeom>
        </p:spPr>
        <p:txBody>
          <a:bodyPr wrap="square" lIns="0" tIns="0" rIns="0" bIns="0" rtlCol="0" anchor="t">
            <a:spAutoFit/>
          </a:bodyPr>
          <a:lstStyle/>
          <a:p>
            <a:pPr algn="l">
              <a:lnSpc>
                <a:spcPts val="10507"/>
              </a:lnSpc>
            </a:pPr>
            <a:r>
              <a:rPr lang="en-US" sz="10945" spc="415" dirty="0">
                <a:solidFill>
                  <a:srgbClr val="2F65DF"/>
                </a:solidFill>
                <a:latin typeface="Allura"/>
              </a:rPr>
              <a:t>measurement object</a:t>
            </a:r>
          </a:p>
        </p:txBody>
      </p:sp>
      <p:pic>
        <p:nvPicPr>
          <p:cNvPr id="8" name="图片 7">
            <a:extLst>
              <a:ext uri="{FF2B5EF4-FFF2-40B4-BE49-F238E27FC236}">
                <a16:creationId xmlns:a16="http://schemas.microsoft.com/office/drawing/2014/main" id="{374888B8-0447-4C8C-8153-0112DE8B845F}"/>
              </a:ext>
            </a:extLst>
          </p:cNvPr>
          <p:cNvPicPr>
            <a:picLocks noChangeAspect="1"/>
          </p:cNvPicPr>
          <p:nvPr/>
        </p:nvPicPr>
        <p:blipFill>
          <a:blip r:embed="rId4"/>
          <a:stretch>
            <a:fillRect/>
          </a:stretch>
        </p:blipFill>
        <p:spPr>
          <a:xfrm>
            <a:off x="11687875" y="5219700"/>
            <a:ext cx="6497570" cy="5029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428750" y="1028700"/>
            <a:ext cx="4514850" cy="946991"/>
            <a:chOff x="76200" y="-114300"/>
            <a:chExt cx="6019800" cy="1262655"/>
          </a:xfrm>
        </p:grpSpPr>
        <p:sp>
          <p:nvSpPr>
            <p:cNvPr id="12" name="Freeform 12"/>
            <p:cNvSpPr/>
            <p:nvPr/>
          </p:nvSpPr>
          <p:spPr>
            <a:xfrm>
              <a:off x="76200" y="349673"/>
              <a:ext cx="6019800" cy="457200"/>
            </a:xfrm>
            <a:custGeom>
              <a:avLst/>
              <a:gdLst/>
              <a:ahLst/>
              <a:cxnLst/>
              <a:rect l="l" t="t" r="r" b="b"/>
              <a:pathLst>
                <a:path w="6019800" h="457200">
                  <a:moveTo>
                    <a:pt x="0" y="0"/>
                  </a:moveTo>
                  <a:lnTo>
                    <a:pt x="6019800" y="0"/>
                  </a:lnTo>
                  <a:lnTo>
                    <a:pt x="6019800" y="457200"/>
                  </a:lnTo>
                  <a:lnTo>
                    <a:pt x="0" y="457200"/>
                  </a:lnTo>
                  <a:lnTo>
                    <a:pt x="0" y="0"/>
                  </a:lnTo>
                  <a:close/>
                </a:path>
              </a:pathLst>
            </a:custGeom>
            <a:blipFill>
              <a:blip r:embed="rId2">
                <a:extLst>
                  <a:ext uri="{96DAC541-7B7A-43D3-8B79-37D633B846F1}">
                    <asvg:svgBlip xmlns:asvg="http://schemas.microsoft.com/office/drawing/2016/SVG/main" r:embed="rId3"/>
                  </a:ext>
                </a:extLst>
              </a:blip>
              <a:stretch>
                <a:fillRect l="-6751" t="-3089166" r="-239578" b="-1370833"/>
              </a:stretch>
            </a:blipFill>
          </p:spPr>
        </p:sp>
        <p:sp>
          <p:nvSpPr>
            <p:cNvPr id="13" name="TextBox 13"/>
            <p:cNvSpPr txBox="1"/>
            <p:nvPr/>
          </p:nvSpPr>
          <p:spPr>
            <a:xfrm>
              <a:off x="690797" y="-114300"/>
              <a:ext cx="4876800" cy="1262655"/>
            </a:xfrm>
            <a:prstGeom prst="rect">
              <a:avLst/>
            </a:prstGeom>
          </p:spPr>
          <p:txBody>
            <a:bodyPr lIns="0" tIns="0" rIns="0" bIns="0" rtlCol="0" anchor="t">
              <a:spAutoFit/>
            </a:bodyPr>
            <a:lstStyle/>
            <a:p>
              <a:pPr algn="l">
                <a:lnSpc>
                  <a:spcPts val="7839"/>
                </a:lnSpc>
              </a:pPr>
              <a:r>
                <a:rPr lang="zh-CN" altLang="en-US" sz="5600" dirty="0">
                  <a:solidFill>
                    <a:srgbClr val="000000"/>
                  </a:solidFill>
                  <a:ea typeface="字由点字典黑 65J"/>
                </a:rPr>
                <a:t>测量对象</a:t>
              </a:r>
              <a:endParaRPr lang="en-US" sz="5600" dirty="0">
                <a:solidFill>
                  <a:srgbClr val="000000"/>
                </a:solidFill>
                <a:ea typeface="字由点字典黑 65J"/>
              </a:endParaRPr>
            </a:p>
          </p:txBody>
        </p:sp>
      </p:grpSp>
      <p:grpSp>
        <p:nvGrpSpPr>
          <p:cNvPr id="44" name="组合 43">
            <a:extLst>
              <a:ext uri="{FF2B5EF4-FFF2-40B4-BE49-F238E27FC236}">
                <a16:creationId xmlns:a16="http://schemas.microsoft.com/office/drawing/2014/main" id="{511AA056-F8CF-4C0C-9CCE-E3206A1D9F5F}"/>
              </a:ext>
            </a:extLst>
          </p:cNvPr>
          <p:cNvGrpSpPr/>
          <p:nvPr/>
        </p:nvGrpSpPr>
        <p:grpSpPr>
          <a:xfrm>
            <a:off x="496327" y="3442658"/>
            <a:ext cx="6490043" cy="4160684"/>
            <a:chOff x="496327" y="3442658"/>
            <a:chExt cx="6490043" cy="4160684"/>
          </a:xfrm>
        </p:grpSpPr>
        <p:grpSp>
          <p:nvGrpSpPr>
            <p:cNvPr id="23" name="组合 22">
              <a:extLst>
                <a:ext uri="{FF2B5EF4-FFF2-40B4-BE49-F238E27FC236}">
                  <a16:creationId xmlns:a16="http://schemas.microsoft.com/office/drawing/2014/main" id="{1FA5100D-E6E4-43C0-A60D-48FCC3F804D4}"/>
                </a:ext>
              </a:extLst>
            </p:cNvPr>
            <p:cNvGrpSpPr/>
            <p:nvPr/>
          </p:nvGrpSpPr>
          <p:grpSpPr>
            <a:xfrm>
              <a:off x="2258683" y="3442658"/>
              <a:ext cx="2919629" cy="2919629"/>
              <a:chOff x="2064437" y="3088977"/>
              <a:chExt cx="2919629" cy="2919629"/>
            </a:xfrm>
          </p:grpSpPr>
          <p:sp>
            <p:nvSpPr>
              <p:cNvPr id="16" name="椭圆 15">
                <a:extLst>
                  <a:ext uri="{FF2B5EF4-FFF2-40B4-BE49-F238E27FC236}">
                    <a16:creationId xmlns:a16="http://schemas.microsoft.com/office/drawing/2014/main" id="{8DEE2565-8087-4A05-BCAB-802BF16D0DB7}"/>
                  </a:ext>
                </a:extLst>
              </p:cNvPr>
              <p:cNvSpPr/>
              <p:nvPr/>
            </p:nvSpPr>
            <p:spPr>
              <a:xfrm>
                <a:off x="2064437" y="3088977"/>
                <a:ext cx="2919629" cy="2919629"/>
              </a:xfrm>
              <a:prstGeom prst="ellipse">
                <a:avLst/>
              </a:prstGeom>
              <a:noFill/>
              <a:ln w="60325">
                <a:solidFill>
                  <a:srgbClr val="2F65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F65DF"/>
                  </a:solidFill>
                </a:endParaRPr>
              </a:p>
            </p:txBody>
          </p:sp>
          <p:sp>
            <p:nvSpPr>
              <p:cNvPr id="19" name="文本框 18">
                <a:extLst>
                  <a:ext uri="{FF2B5EF4-FFF2-40B4-BE49-F238E27FC236}">
                    <a16:creationId xmlns:a16="http://schemas.microsoft.com/office/drawing/2014/main" id="{BF537509-B995-46BE-996E-A37D518EC6AE}"/>
                  </a:ext>
                </a:extLst>
              </p:cNvPr>
              <p:cNvSpPr txBox="1"/>
              <p:nvPr/>
            </p:nvSpPr>
            <p:spPr>
              <a:xfrm>
                <a:off x="2592302" y="4010182"/>
                <a:ext cx="2057400" cy="1077218"/>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半结构化访谈样本</a:t>
                </a:r>
              </a:p>
            </p:txBody>
          </p:sp>
        </p:grpSp>
        <p:sp>
          <p:nvSpPr>
            <p:cNvPr id="21" name="文本框 20">
              <a:extLst>
                <a:ext uri="{FF2B5EF4-FFF2-40B4-BE49-F238E27FC236}">
                  <a16:creationId xmlns:a16="http://schemas.microsoft.com/office/drawing/2014/main" id="{80871ED4-1D7A-4F82-9EDA-7D22061E1F8D}"/>
                </a:ext>
              </a:extLst>
            </p:cNvPr>
            <p:cNvSpPr txBox="1"/>
            <p:nvPr/>
          </p:nvSpPr>
          <p:spPr>
            <a:xfrm>
              <a:off x="496327" y="6960722"/>
              <a:ext cx="6490043" cy="642620"/>
            </a:xfrm>
            <a:prstGeom prst="rect">
              <a:avLst/>
            </a:prstGeom>
            <a:noFill/>
          </p:spPr>
          <p:txBody>
            <a:bodyPr wrap="square">
              <a:spAutoFit/>
            </a:bodyPr>
            <a:lstStyle/>
            <a:p>
              <a:r>
                <a:rPr lang="en-US" altLang="zh-CN" sz="3600" dirty="0">
                  <a:effectLst/>
                  <a:latin typeface="华文仿宋" panose="02010600040101010101" pitchFamily="2" charset="-122"/>
                  <a:cs typeface="华文仿宋" panose="02010600040101010101" pitchFamily="2" charset="-122"/>
                </a:rPr>
                <a:t>15</a:t>
              </a:r>
              <a:r>
                <a:rPr lang="zh-CN" altLang="zh-CN" sz="3600" dirty="0">
                  <a:effectLst/>
                  <a:ea typeface="华文仿宋" panose="02010600040101010101" pitchFamily="2" charset="-122"/>
                  <a:cs typeface="华文仿宋" panose="02010600040101010101" pitchFamily="2" charset="-122"/>
                </a:rPr>
                <a:t>名大学生</a:t>
              </a:r>
              <a:r>
                <a:rPr lang="zh-CN" altLang="en-US" sz="3600" dirty="0">
                  <a:ea typeface="华文仿宋" panose="02010600040101010101" pitchFamily="2" charset="-122"/>
                  <a:cs typeface="华文仿宋" panose="02010600040101010101" pitchFamily="2" charset="-122"/>
                </a:rPr>
                <a:t>：</a:t>
              </a:r>
              <a:r>
                <a:rPr lang="zh-CN" altLang="zh-CN" sz="3600" dirty="0">
                  <a:effectLst/>
                  <a:ea typeface="华文仿宋" panose="02010600040101010101" pitchFamily="2" charset="-122"/>
                  <a:cs typeface="华文仿宋" panose="02010600040101010101" pitchFamily="2" charset="-122"/>
                </a:rPr>
                <a:t>男生</a:t>
              </a:r>
              <a:r>
                <a:rPr lang="en-US" altLang="zh-CN" sz="3600" dirty="0">
                  <a:effectLst/>
                  <a:ea typeface="华文仿宋" panose="02010600040101010101" pitchFamily="2" charset="-122"/>
                  <a:cs typeface="华文仿宋" panose="02010600040101010101" pitchFamily="2" charset="-122"/>
                </a:rPr>
                <a:t>6</a:t>
              </a:r>
              <a:r>
                <a:rPr lang="zh-CN" altLang="zh-CN" sz="3600" dirty="0">
                  <a:effectLst/>
                  <a:ea typeface="华文仿宋" panose="02010600040101010101" pitchFamily="2" charset="-122"/>
                  <a:cs typeface="华文仿宋" panose="02010600040101010101" pitchFamily="2" charset="-122"/>
                </a:rPr>
                <a:t>人</a:t>
              </a:r>
              <a:r>
                <a:rPr lang="zh-CN" altLang="en-US" sz="3600" dirty="0">
                  <a:ea typeface="华文仿宋" panose="02010600040101010101" pitchFamily="2" charset="-122"/>
                  <a:cs typeface="华文仿宋" panose="02010600040101010101" pitchFamily="2" charset="-122"/>
                </a:rPr>
                <a:t> </a:t>
              </a:r>
              <a:r>
                <a:rPr lang="zh-CN" altLang="zh-CN" sz="3600" dirty="0">
                  <a:effectLst/>
                  <a:ea typeface="华文仿宋" panose="02010600040101010101" pitchFamily="2" charset="-122"/>
                  <a:cs typeface="华文仿宋" panose="02010600040101010101" pitchFamily="2" charset="-122"/>
                </a:rPr>
                <a:t>女生</a:t>
              </a:r>
              <a:r>
                <a:rPr lang="en-US" altLang="zh-CN" sz="3600" dirty="0">
                  <a:effectLst/>
                  <a:ea typeface="华文仿宋" panose="02010600040101010101" pitchFamily="2" charset="-122"/>
                  <a:cs typeface="华文仿宋" panose="02010600040101010101" pitchFamily="2" charset="-122"/>
                </a:rPr>
                <a:t>9</a:t>
              </a:r>
              <a:r>
                <a:rPr lang="zh-CN" altLang="en-US" sz="3600" dirty="0">
                  <a:effectLst/>
                  <a:ea typeface="华文仿宋" panose="02010600040101010101" pitchFamily="2" charset="-122"/>
                  <a:cs typeface="华文仿宋" panose="02010600040101010101" pitchFamily="2" charset="-122"/>
                </a:rPr>
                <a:t>人</a:t>
              </a:r>
              <a:endParaRPr lang="zh-CN" altLang="en-US" sz="3600" dirty="0"/>
            </a:p>
          </p:txBody>
        </p:sp>
      </p:grpSp>
      <p:grpSp>
        <p:nvGrpSpPr>
          <p:cNvPr id="28" name="组合 27">
            <a:extLst>
              <a:ext uri="{FF2B5EF4-FFF2-40B4-BE49-F238E27FC236}">
                <a16:creationId xmlns:a16="http://schemas.microsoft.com/office/drawing/2014/main" id="{332BB871-EC75-4766-A32C-C80D98088AFC}"/>
              </a:ext>
            </a:extLst>
          </p:cNvPr>
          <p:cNvGrpSpPr/>
          <p:nvPr/>
        </p:nvGrpSpPr>
        <p:grpSpPr>
          <a:xfrm>
            <a:off x="10691288" y="509885"/>
            <a:ext cx="2819400" cy="1143000"/>
            <a:chOff x="8577036" y="848784"/>
            <a:chExt cx="2819400" cy="1143000"/>
          </a:xfrm>
        </p:grpSpPr>
        <p:sp>
          <p:nvSpPr>
            <p:cNvPr id="27" name="矩形: 圆角 26">
              <a:extLst>
                <a:ext uri="{FF2B5EF4-FFF2-40B4-BE49-F238E27FC236}">
                  <a16:creationId xmlns:a16="http://schemas.microsoft.com/office/drawing/2014/main" id="{061989D7-C864-4303-8C20-1E19C6B3561B}"/>
                </a:ext>
              </a:extLst>
            </p:cNvPr>
            <p:cNvSpPr/>
            <p:nvPr/>
          </p:nvSpPr>
          <p:spPr>
            <a:xfrm>
              <a:off x="8577036" y="848784"/>
              <a:ext cx="2819400" cy="1143000"/>
            </a:xfrm>
            <a:prstGeom prst="roundRect">
              <a:avLst/>
            </a:prstGeom>
            <a:noFill/>
            <a:ln w="57150">
              <a:solidFill>
                <a:srgbClr val="2F65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CF7C00AD-7923-448B-8CC3-B898283A32E3}"/>
                </a:ext>
              </a:extLst>
            </p:cNvPr>
            <p:cNvSpPr txBox="1"/>
            <p:nvPr/>
          </p:nvSpPr>
          <p:spPr>
            <a:xfrm>
              <a:off x="9051064" y="1126826"/>
              <a:ext cx="2071396" cy="588753"/>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施测样本</a:t>
              </a:r>
            </a:p>
          </p:txBody>
        </p:sp>
      </p:grpSp>
      <p:grpSp>
        <p:nvGrpSpPr>
          <p:cNvPr id="43" name="组合 42">
            <a:extLst>
              <a:ext uri="{FF2B5EF4-FFF2-40B4-BE49-F238E27FC236}">
                <a16:creationId xmlns:a16="http://schemas.microsoft.com/office/drawing/2014/main" id="{04A08AD5-4751-4EFF-AC2C-64FDDA77A193}"/>
              </a:ext>
            </a:extLst>
          </p:cNvPr>
          <p:cNvGrpSpPr/>
          <p:nvPr/>
        </p:nvGrpSpPr>
        <p:grpSpPr>
          <a:xfrm>
            <a:off x="6767171" y="1572494"/>
            <a:ext cx="10867686" cy="1110690"/>
            <a:chOff x="6713747" y="1947340"/>
            <a:chExt cx="10867686" cy="1110690"/>
          </a:xfrm>
        </p:grpSpPr>
        <p:sp>
          <p:nvSpPr>
            <p:cNvPr id="31" name="文本框 30">
              <a:extLst>
                <a:ext uri="{FF2B5EF4-FFF2-40B4-BE49-F238E27FC236}">
                  <a16:creationId xmlns:a16="http://schemas.microsoft.com/office/drawing/2014/main" id="{F85A5D13-D58A-42C1-8026-9FEA80E5E9AC}"/>
                </a:ext>
              </a:extLst>
            </p:cNvPr>
            <p:cNvSpPr txBox="1"/>
            <p:nvPr/>
          </p:nvSpPr>
          <p:spPr>
            <a:xfrm>
              <a:off x="7467600" y="1947340"/>
              <a:ext cx="2425357" cy="584775"/>
            </a:xfrm>
            <a:prstGeom prst="rect">
              <a:avLst/>
            </a:prstGeom>
            <a:noFill/>
          </p:spPr>
          <p:txBody>
            <a:bodyPr wrap="square">
              <a:spAutoFit/>
            </a:bodyPr>
            <a:lstStyle/>
            <a:p>
              <a:pPr lvl="0"/>
              <a:r>
                <a:rPr lang="zh-CN" altLang="en-US" sz="3200" b="1" dirty="0">
                  <a:latin typeface="微软雅黑" panose="020B0503020204020204" pitchFamily="34" charset="-122"/>
                  <a:ea typeface="微软雅黑" panose="020B0503020204020204" pitchFamily="34" charset="-122"/>
                </a:rPr>
                <a:t>初测样本</a:t>
              </a:r>
              <a:endParaRPr lang="zh-CN" altLang="en-US" sz="32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AFF316DB-D5CE-4CA2-B98E-6A9859ADD4B5}"/>
                </a:ext>
              </a:extLst>
            </p:cNvPr>
            <p:cNvSpPr txBox="1"/>
            <p:nvPr/>
          </p:nvSpPr>
          <p:spPr>
            <a:xfrm>
              <a:off x="6713747" y="2534810"/>
              <a:ext cx="10867686" cy="523220"/>
            </a:xfrm>
            <a:prstGeom prst="rect">
              <a:avLst/>
            </a:prstGeom>
            <a:noFill/>
          </p:spPr>
          <p:txBody>
            <a:bodyPr wrap="square">
              <a:spAutoFit/>
            </a:bodyPr>
            <a:lstStyle/>
            <a:p>
              <a:pPr lvl="1"/>
              <a:r>
                <a:rPr lang="en-US" altLang="zh-CN" sz="2800" dirty="0">
                  <a:latin typeface="+mn-ea"/>
                </a:rPr>
                <a:t>·</a:t>
              </a:r>
              <a:r>
                <a:rPr lang="zh-CN" altLang="zh-CN" sz="2800" dirty="0">
                  <a:latin typeface="+mn-ea"/>
                </a:rPr>
                <a:t>同一门公共课大学生</a:t>
              </a:r>
              <a:r>
                <a:rPr lang="en-US" altLang="zh-CN" sz="2800" dirty="0">
                  <a:latin typeface="+mn-ea"/>
                </a:rPr>
                <a:t>480</a:t>
              </a:r>
              <a:r>
                <a:rPr lang="zh-CN" altLang="zh-CN" sz="2800" dirty="0">
                  <a:latin typeface="+mn-ea"/>
                </a:rPr>
                <a:t>名，收回有效问卷</a:t>
              </a:r>
              <a:r>
                <a:rPr lang="en-US" altLang="zh-CN" sz="2800" dirty="0">
                  <a:latin typeface="+mn-ea"/>
                </a:rPr>
                <a:t>456</a:t>
              </a:r>
              <a:r>
                <a:rPr lang="zh-CN" altLang="zh-CN" sz="2800" dirty="0">
                  <a:latin typeface="+mn-ea"/>
                </a:rPr>
                <a:t>份（男</a:t>
              </a:r>
              <a:r>
                <a:rPr lang="en-US" altLang="zh-CN" sz="2800" dirty="0">
                  <a:latin typeface="+mn-ea"/>
                </a:rPr>
                <a:t>121</a:t>
              </a:r>
              <a:r>
                <a:rPr lang="zh-CN" altLang="zh-CN" sz="2800" dirty="0">
                  <a:latin typeface="+mn-ea"/>
                </a:rPr>
                <a:t>女</a:t>
              </a:r>
              <a:r>
                <a:rPr lang="en-US" altLang="zh-CN" sz="2800" dirty="0">
                  <a:latin typeface="+mn-ea"/>
                </a:rPr>
                <a:t>335</a:t>
              </a:r>
              <a:r>
                <a:rPr lang="zh-CN" altLang="zh-CN" sz="2800" dirty="0">
                  <a:latin typeface="+mn-ea"/>
                </a:rPr>
                <a:t>）</a:t>
              </a:r>
              <a:endParaRPr lang="zh-CN" altLang="en-US" sz="2800" dirty="0">
                <a:latin typeface="+mn-ea"/>
              </a:endParaRPr>
            </a:p>
          </p:txBody>
        </p:sp>
      </p:grpSp>
      <p:grpSp>
        <p:nvGrpSpPr>
          <p:cNvPr id="42" name="组合 41">
            <a:extLst>
              <a:ext uri="{FF2B5EF4-FFF2-40B4-BE49-F238E27FC236}">
                <a16:creationId xmlns:a16="http://schemas.microsoft.com/office/drawing/2014/main" id="{B45C8823-BA6B-4B6B-8CAD-54F50C26F874}"/>
              </a:ext>
            </a:extLst>
          </p:cNvPr>
          <p:cNvGrpSpPr/>
          <p:nvPr/>
        </p:nvGrpSpPr>
        <p:grpSpPr>
          <a:xfrm>
            <a:off x="6734514" y="3162300"/>
            <a:ext cx="10867686" cy="1489149"/>
            <a:chOff x="6715083" y="3721004"/>
            <a:chExt cx="10867686" cy="1489149"/>
          </a:xfrm>
        </p:grpSpPr>
        <p:sp>
          <p:nvSpPr>
            <p:cNvPr id="34" name="文本框 33">
              <a:extLst>
                <a:ext uri="{FF2B5EF4-FFF2-40B4-BE49-F238E27FC236}">
                  <a16:creationId xmlns:a16="http://schemas.microsoft.com/office/drawing/2014/main" id="{0018FB73-364D-4FDF-805B-6D0A840748BE}"/>
                </a:ext>
              </a:extLst>
            </p:cNvPr>
            <p:cNvSpPr txBox="1"/>
            <p:nvPr/>
          </p:nvSpPr>
          <p:spPr>
            <a:xfrm>
              <a:off x="7467600" y="3721004"/>
              <a:ext cx="3204257" cy="584775"/>
            </a:xfrm>
            <a:prstGeom prst="rect">
              <a:avLst/>
            </a:prstGeom>
            <a:noFill/>
          </p:spPr>
          <p:txBody>
            <a:bodyPr wrap="square">
              <a:spAutoFit/>
            </a:bodyPr>
            <a:lstStyle/>
            <a:p>
              <a:pPr lvl="0"/>
              <a:r>
                <a:rPr lang="zh-CN" altLang="en-US" sz="3200" b="1" dirty="0">
                  <a:latin typeface="微软雅黑" panose="020B0503020204020204" pitchFamily="34" charset="-122"/>
                  <a:ea typeface="微软雅黑" panose="020B0503020204020204" pitchFamily="34" charset="-122"/>
                </a:rPr>
                <a:t>正式施测样本</a:t>
              </a:r>
              <a:endParaRPr lang="zh-CN" altLang="en-US" sz="32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22BE90F2-B926-494A-8B9C-974BE2534EC9}"/>
                </a:ext>
              </a:extLst>
            </p:cNvPr>
            <p:cNvSpPr txBox="1"/>
            <p:nvPr/>
          </p:nvSpPr>
          <p:spPr>
            <a:xfrm>
              <a:off x="6715083" y="4256046"/>
              <a:ext cx="10867686" cy="954107"/>
            </a:xfrm>
            <a:prstGeom prst="rect">
              <a:avLst/>
            </a:prstGeom>
            <a:noFill/>
          </p:spPr>
          <p:txBody>
            <a:bodyPr wrap="square">
              <a:spAutoFit/>
            </a:bodyPr>
            <a:lstStyle/>
            <a:p>
              <a:pPr lvl="1"/>
              <a:r>
                <a:rPr lang="en-US" altLang="zh-CN" sz="2800" dirty="0">
                  <a:latin typeface="+mn-ea"/>
                </a:rPr>
                <a:t>·</a:t>
              </a:r>
              <a:r>
                <a:rPr lang="zh-CN" altLang="en-US" sz="2800" dirty="0">
                  <a:latin typeface="+mn-ea"/>
                </a:rPr>
                <a:t>五所高校同上心理健康课大学生</a:t>
              </a:r>
              <a:r>
                <a:rPr lang="en-US" altLang="zh-CN" sz="2800" dirty="0">
                  <a:latin typeface="+mn-ea"/>
                </a:rPr>
                <a:t>420</a:t>
              </a:r>
              <a:r>
                <a:rPr lang="zh-CN" altLang="en-US" sz="2800" dirty="0">
                  <a:latin typeface="+mn-ea"/>
                </a:rPr>
                <a:t>名，收回有效问卷</a:t>
              </a:r>
              <a:r>
                <a:rPr lang="en-US" altLang="zh-CN" sz="2800" dirty="0">
                  <a:latin typeface="+mn-ea"/>
                </a:rPr>
                <a:t>400</a:t>
              </a:r>
              <a:r>
                <a:rPr lang="zh-CN" altLang="en-US" sz="2800" dirty="0">
                  <a:latin typeface="+mn-ea"/>
                </a:rPr>
                <a:t>份（男</a:t>
              </a:r>
              <a:r>
                <a:rPr lang="en-US" altLang="zh-CN" sz="2800" dirty="0">
                  <a:latin typeface="+mn-ea"/>
                </a:rPr>
                <a:t>172</a:t>
              </a:r>
              <a:r>
                <a:rPr lang="zh-CN" altLang="en-US" sz="2800" dirty="0">
                  <a:latin typeface="+mn-ea"/>
                </a:rPr>
                <a:t>女</a:t>
              </a:r>
              <a:r>
                <a:rPr lang="en-US" altLang="zh-CN" sz="2800" dirty="0">
                  <a:latin typeface="+mn-ea"/>
                </a:rPr>
                <a:t>228</a:t>
              </a:r>
              <a:endParaRPr lang="zh-CN" altLang="en-US" sz="2800" dirty="0">
                <a:latin typeface="+mn-ea"/>
              </a:endParaRPr>
            </a:p>
          </p:txBody>
        </p:sp>
      </p:grpSp>
      <p:grpSp>
        <p:nvGrpSpPr>
          <p:cNvPr id="41" name="组合 40">
            <a:extLst>
              <a:ext uri="{FF2B5EF4-FFF2-40B4-BE49-F238E27FC236}">
                <a16:creationId xmlns:a16="http://schemas.microsoft.com/office/drawing/2014/main" id="{F12A65F4-810C-4DB3-963E-285C6B7A3F37}"/>
              </a:ext>
            </a:extLst>
          </p:cNvPr>
          <p:cNvGrpSpPr/>
          <p:nvPr/>
        </p:nvGrpSpPr>
        <p:grpSpPr>
          <a:xfrm>
            <a:off x="6734514" y="5072557"/>
            <a:ext cx="10867686" cy="1456348"/>
            <a:chOff x="6734514" y="5716106"/>
            <a:chExt cx="10867686" cy="1456348"/>
          </a:xfrm>
        </p:grpSpPr>
        <p:sp>
          <p:nvSpPr>
            <p:cNvPr id="35" name="文本框 34">
              <a:extLst>
                <a:ext uri="{FF2B5EF4-FFF2-40B4-BE49-F238E27FC236}">
                  <a16:creationId xmlns:a16="http://schemas.microsoft.com/office/drawing/2014/main" id="{A55B1E6C-0EE8-4CE0-9FE0-82D6104AFA41}"/>
                </a:ext>
              </a:extLst>
            </p:cNvPr>
            <p:cNvSpPr txBox="1"/>
            <p:nvPr/>
          </p:nvSpPr>
          <p:spPr>
            <a:xfrm>
              <a:off x="7502106" y="5716106"/>
              <a:ext cx="3225823" cy="584775"/>
            </a:xfrm>
            <a:prstGeom prst="rect">
              <a:avLst/>
            </a:prstGeom>
            <a:noFill/>
          </p:spPr>
          <p:txBody>
            <a:bodyPr wrap="square">
              <a:spAutoFit/>
            </a:bodyPr>
            <a:lstStyle/>
            <a:p>
              <a:pPr lvl="0"/>
              <a:r>
                <a:rPr lang="zh-CN" altLang="en-US" sz="3200" b="1" dirty="0">
                  <a:latin typeface="微软雅黑" panose="020B0503020204020204" pitchFamily="34" charset="-122"/>
                  <a:ea typeface="微软雅黑" panose="020B0503020204020204" pitchFamily="34" charset="-122"/>
                </a:rPr>
                <a:t>校标效度样本</a:t>
              </a:r>
              <a:endParaRPr lang="zh-CN" altLang="en-US" sz="32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EC6EFE7E-ABDB-4308-99C9-3DEE56C4F035}"/>
                </a:ext>
              </a:extLst>
            </p:cNvPr>
            <p:cNvSpPr txBox="1"/>
            <p:nvPr/>
          </p:nvSpPr>
          <p:spPr>
            <a:xfrm>
              <a:off x="6734514" y="6218347"/>
              <a:ext cx="10867686" cy="954107"/>
            </a:xfrm>
            <a:prstGeom prst="rect">
              <a:avLst/>
            </a:prstGeom>
            <a:noFill/>
          </p:spPr>
          <p:txBody>
            <a:bodyPr wrap="square">
              <a:spAutoFit/>
            </a:bodyPr>
            <a:lstStyle/>
            <a:p>
              <a:pPr lvl="1"/>
              <a:r>
                <a:rPr lang="en-US" altLang="zh-CN" sz="2800" dirty="0">
                  <a:latin typeface="+mn-ea"/>
                </a:rPr>
                <a:t>·</a:t>
              </a:r>
              <a:r>
                <a:rPr lang="zh-CN" altLang="en-US" sz="2800" dirty="0">
                  <a:latin typeface="+mn-ea"/>
                </a:rPr>
                <a:t>三所高校上同一门选修课大学生</a:t>
              </a:r>
              <a:r>
                <a:rPr lang="en-US" altLang="zh-CN" sz="2800" dirty="0">
                  <a:latin typeface="+mn-ea"/>
                </a:rPr>
                <a:t>400</a:t>
              </a:r>
              <a:r>
                <a:rPr lang="zh-CN" altLang="en-US" sz="2800" dirty="0">
                  <a:latin typeface="+mn-ea"/>
                </a:rPr>
                <a:t>名，收回有效问卷</a:t>
              </a:r>
              <a:r>
                <a:rPr lang="en-US" altLang="zh-CN" sz="2800" dirty="0">
                  <a:latin typeface="+mn-ea"/>
                </a:rPr>
                <a:t>355</a:t>
              </a:r>
              <a:r>
                <a:rPr lang="zh-CN" altLang="en-US" sz="2800" dirty="0">
                  <a:latin typeface="+mn-ea"/>
                </a:rPr>
                <a:t>份（男</a:t>
              </a:r>
              <a:r>
                <a:rPr lang="en-US" altLang="zh-CN" sz="2800" dirty="0">
                  <a:latin typeface="+mn-ea"/>
                </a:rPr>
                <a:t>254</a:t>
              </a:r>
              <a:r>
                <a:rPr lang="zh-CN" altLang="en-US" sz="2800" dirty="0">
                  <a:latin typeface="+mn-ea"/>
                </a:rPr>
                <a:t>女</a:t>
              </a:r>
              <a:r>
                <a:rPr lang="en-US" altLang="zh-CN" sz="2800" dirty="0">
                  <a:latin typeface="+mn-ea"/>
                </a:rPr>
                <a:t>101</a:t>
              </a:r>
              <a:r>
                <a:rPr lang="zh-CN" altLang="en-US" sz="2800" dirty="0">
                  <a:latin typeface="+mn-ea"/>
                </a:rPr>
                <a:t>）</a:t>
              </a:r>
            </a:p>
          </p:txBody>
        </p:sp>
      </p:grpSp>
      <p:grpSp>
        <p:nvGrpSpPr>
          <p:cNvPr id="40" name="组合 39">
            <a:extLst>
              <a:ext uri="{FF2B5EF4-FFF2-40B4-BE49-F238E27FC236}">
                <a16:creationId xmlns:a16="http://schemas.microsoft.com/office/drawing/2014/main" id="{C256062B-D2C3-401C-B5F5-BF74E940141A}"/>
              </a:ext>
            </a:extLst>
          </p:cNvPr>
          <p:cNvGrpSpPr/>
          <p:nvPr/>
        </p:nvGrpSpPr>
        <p:grpSpPr>
          <a:xfrm>
            <a:off x="6837928" y="6960722"/>
            <a:ext cx="10867686" cy="2869387"/>
            <a:chOff x="6934200" y="7732476"/>
            <a:chExt cx="10867686" cy="2869387"/>
          </a:xfrm>
        </p:grpSpPr>
        <p:sp>
          <p:nvSpPr>
            <p:cNvPr id="36" name="文本框 35">
              <a:extLst>
                <a:ext uri="{FF2B5EF4-FFF2-40B4-BE49-F238E27FC236}">
                  <a16:creationId xmlns:a16="http://schemas.microsoft.com/office/drawing/2014/main" id="{68C30ADA-3C0E-4BF8-8A19-2A615D058CA0}"/>
                </a:ext>
              </a:extLst>
            </p:cNvPr>
            <p:cNvSpPr txBox="1"/>
            <p:nvPr/>
          </p:nvSpPr>
          <p:spPr>
            <a:xfrm>
              <a:off x="7502106" y="7732476"/>
              <a:ext cx="5058058" cy="584775"/>
            </a:xfrm>
            <a:prstGeom prst="rect">
              <a:avLst/>
            </a:prstGeom>
            <a:noFill/>
          </p:spPr>
          <p:txBody>
            <a:bodyPr wrap="square">
              <a:spAutoFit/>
            </a:bodyPr>
            <a:lstStyle/>
            <a:p>
              <a:pPr lvl="0"/>
              <a:r>
                <a:rPr lang="zh-CN" altLang="en-US" sz="3200" b="1" dirty="0">
                  <a:latin typeface="微软雅黑" panose="020B0503020204020204" pitchFamily="34" charset="-122"/>
                  <a:ea typeface="微软雅黑" panose="020B0503020204020204" pitchFamily="34" charset="-122"/>
                </a:rPr>
                <a:t>重测信度和预测效度样本</a:t>
              </a:r>
              <a:endParaRPr lang="zh-CN" altLang="en-US" sz="3200"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9FD9B0F0-514E-4CF1-BE59-9F7E1D5F0898}"/>
                </a:ext>
              </a:extLst>
            </p:cNvPr>
            <p:cNvSpPr txBox="1"/>
            <p:nvPr/>
          </p:nvSpPr>
          <p:spPr>
            <a:xfrm>
              <a:off x="6934200" y="8355094"/>
              <a:ext cx="10867686" cy="2246769"/>
            </a:xfrm>
            <a:prstGeom prst="rect">
              <a:avLst/>
            </a:prstGeom>
            <a:noFill/>
          </p:spPr>
          <p:txBody>
            <a:bodyPr wrap="square">
              <a:spAutoFit/>
            </a:bodyPr>
            <a:lstStyle/>
            <a:p>
              <a:pPr lvl="1"/>
              <a:r>
                <a:rPr lang="en-US" altLang="zh-CN" sz="2800" dirty="0">
                  <a:latin typeface="+mn-ea"/>
                </a:rPr>
                <a:t>·4</a:t>
              </a:r>
              <a:r>
                <a:rPr lang="zh-CN" altLang="en-US" sz="2800" dirty="0">
                  <a:latin typeface="+mn-ea"/>
                </a:rPr>
                <a:t>周后选取正式施测样本中</a:t>
              </a:r>
              <a:r>
                <a:rPr lang="en-US" altLang="zh-CN" sz="2800" dirty="0">
                  <a:latin typeface="+mn-ea"/>
                </a:rPr>
                <a:t>100</a:t>
              </a:r>
              <a:r>
                <a:rPr lang="zh-CN" altLang="en-US" sz="2800" dirty="0">
                  <a:latin typeface="+mn-ea"/>
                </a:rPr>
                <a:t>人重测网络亲社会行为量表，共收回有效问卷</a:t>
              </a:r>
              <a:r>
                <a:rPr lang="en-US" altLang="zh-CN" sz="2800" dirty="0">
                  <a:latin typeface="+mn-ea"/>
                </a:rPr>
                <a:t>45</a:t>
              </a:r>
              <a:r>
                <a:rPr lang="zh-CN" altLang="en-US" sz="2800" dirty="0">
                  <a:latin typeface="+mn-ea"/>
                </a:rPr>
                <a:t>份（男</a:t>
              </a:r>
              <a:r>
                <a:rPr lang="en-US" altLang="zh-CN" sz="2800" dirty="0">
                  <a:latin typeface="+mn-ea"/>
                </a:rPr>
                <a:t>15</a:t>
              </a:r>
              <a:r>
                <a:rPr lang="zh-CN" altLang="en-US" sz="2800" dirty="0">
                  <a:latin typeface="+mn-ea"/>
                </a:rPr>
                <a:t>女</a:t>
              </a:r>
              <a:r>
                <a:rPr lang="en-US" altLang="zh-CN" sz="2800" dirty="0">
                  <a:latin typeface="+mn-ea"/>
                </a:rPr>
                <a:t>30</a:t>
              </a:r>
              <a:r>
                <a:rPr lang="zh-CN" altLang="en-US" sz="2800" dirty="0">
                  <a:latin typeface="+mn-ea"/>
                </a:rPr>
                <a:t>）</a:t>
              </a:r>
            </a:p>
            <a:p>
              <a:pPr lvl="1"/>
              <a:r>
                <a:rPr lang="en-US" altLang="zh-CN" sz="2800" dirty="0">
                  <a:latin typeface="+mn-ea"/>
                </a:rPr>
                <a:t>·5</a:t>
              </a:r>
              <a:r>
                <a:rPr lang="zh-CN" altLang="en-US" sz="2800" dirty="0">
                  <a:latin typeface="+mn-ea"/>
                </a:rPr>
                <a:t>周后选取校标效度样本中</a:t>
              </a:r>
              <a:r>
                <a:rPr lang="en-US" altLang="zh-CN" sz="2800" dirty="0">
                  <a:latin typeface="+mn-ea"/>
                </a:rPr>
                <a:t>105</a:t>
              </a:r>
              <a:r>
                <a:rPr lang="zh-CN" altLang="en-US" sz="2800" dirty="0">
                  <a:latin typeface="+mn-ea"/>
                </a:rPr>
                <a:t>人，分别测定网络亲社会行为量表（重测信度检验）、亲社会行为问卷（预测效度检验），收回有效问卷</a:t>
              </a:r>
              <a:r>
                <a:rPr lang="en-US" altLang="zh-CN" sz="2800" dirty="0">
                  <a:latin typeface="+mn-ea"/>
                </a:rPr>
                <a:t>78</a:t>
              </a:r>
              <a:r>
                <a:rPr lang="zh-CN" altLang="en-US" sz="2800" dirty="0">
                  <a:latin typeface="+mn-ea"/>
                </a:rPr>
                <a:t>份（男</a:t>
              </a:r>
              <a:r>
                <a:rPr lang="en-US" altLang="zh-CN" sz="2800" dirty="0">
                  <a:latin typeface="+mn-ea"/>
                </a:rPr>
                <a:t>35</a:t>
              </a:r>
              <a:r>
                <a:rPr lang="zh-CN" altLang="en-US" sz="2800" dirty="0">
                  <a:latin typeface="+mn-ea"/>
                </a:rPr>
                <a:t>女</a:t>
              </a:r>
              <a:r>
                <a:rPr lang="en-US" altLang="zh-CN" sz="2800" dirty="0">
                  <a:latin typeface="+mn-ea"/>
                </a:rPr>
                <a:t>43</a:t>
              </a:r>
              <a:r>
                <a:rPr lang="zh-CN" altLang="en-US" sz="2800" dirty="0">
                  <a:latin typeface="+mn-ea"/>
                </a:rPr>
                <a:t>）</a:t>
              </a:r>
            </a:p>
          </p:txBody>
        </p:sp>
      </p:grpSp>
    </p:spTree>
    <p:extLst>
      <p:ext uri="{BB962C8B-B14F-4D97-AF65-F5344CB8AC3E}">
        <p14:creationId xmlns:p14="http://schemas.microsoft.com/office/powerpoint/2010/main" val="243972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8863" y="2950160"/>
            <a:ext cx="8235137" cy="2692725"/>
            <a:chOff x="0" y="-304800"/>
            <a:chExt cx="10980182" cy="3590300"/>
          </a:xfrm>
        </p:grpSpPr>
        <p:sp>
          <p:nvSpPr>
            <p:cNvPr id="3" name="Freeform 3"/>
            <p:cNvSpPr/>
            <p:nvPr/>
          </p:nvSpPr>
          <p:spPr>
            <a:xfrm>
              <a:off x="0" y="1049867"/>
              <a:ext cx="10337800" cy="1143000"/>
            </a:xfrm>
            <a:custGeom>
              <a:avLst/>
              <a:gdLst/>
              <a:ahLst/>
              <a:cxnLst/>
              <a:rect l="l" t="t" r="r" b="b"/>
              <a:pathLst>
                <a:path w="10337800" h="1143000">
                  <a:moveTo>
                    <a:pt x="0" y="0"/>
                  </a:moveTo>
                  <a:lnTo>
                    <a:pt x="10337800" y="0"/>
                  </a:lnTo>
                  <a:lnTo>
                    <a:pt x="103378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t="-604444" r="-6142" b="-255555"/>
              </a:stretch>
            </a:blipFill>
          </p:spPr>
        </p:sp>
        <p:sp>
          <p:nvSpPr>
            <p:cNvPr id="4" name="TextBox 4"/>
            <p:cNvSpPr txBox="1"/>
            <p:nvPr/>
          </p:nvSpPr>
          <p:spPr>
            <a:xfrm>
              <a:off x="4202505" y="341843"/>
              <a:ext cx="6777677" cy="1248205"/>
            </a:xfrm>
            <a:prstGeom prst="rect">
              <a:avLst/>
            </a:prstGeom>
          </p:spPr>
          <p:txBody>
            <a:bodyPr wrap="square" lIns="0" tIns="0" rIns="0" bIns="0" rtlCol="0" anchor="t">
              <a:spAutoFit/>
            </a:bodyPr>
            <a:lstStyle/>
            <a:p>
              <a:pPr algn="l">
                <a:lnSpc>
                  <a:spcPts val="7331"/>
                </a:lnSpc>
              </a:pPr>
              <a:r>
                <a:rPr lang="zh-CN" altLang="en-US" sz="6375" dirty="0">
                  <a:solidFill>
                    <a:srgbClr val="000000"/>
                  </a:solidFill>
                  <a:ea typeface="字由点字典黑 35J Bold"/>
                </a:rPr>
                <a:t>量表编制方法</a:t>
              </a:r>
              <a:endParaRPr lang="en-US" sz="6400" dirty="0">
                <a:solidFill>
                  <a:srgbClr val="000000"/>
                </a:solidFill>
                <a:ea typeface="字由点字典黑 35J Bold"/>
              </a:endParaRPr>
            </a:p>
          </p:txBody>
        </p:sp>
        <p:sp>
          <p:nvSpPr>
            <p:cNvPr id="5" name="TextBox 5"/>
            <p:cNvSpPr txBox="1"/>
            <p:nvPr/>
          </p:nvSpPr>
          <p:spPr>
            <a:xfrm>
              <a:off x="212759" y="-304800"/>
              <a:ext cx="3435284" cy="3590300"/>
            </a:xfrm>
            <a:prstGeom prst="rect">
              <a:avLst/>
            </a:prstGeom>
          </p:spPr>
          <p:txBody>
            <a:bodyPr lIns="0" tIns="0" rIns="0" bIns="0" rtlCol="0" anchor="t">
              <a:spAutoFit/>
            </a:bodyPr>
            <a:lstStyle/>
            <a:p>
              <a:pPr algn="l">
                <a:lnSpc>
                  <a:spcPts val="22400"/>
                </a:lnSpc>
              </a:pPr>
              <a:r>
                <a:rPr lang="en-US" sz="16000" spc="960" dirty="0">
                  <a:solidFill>
                    <a:srgbClr val="000000"/>
                  </a:solidFill>
                  <a:latin typeface="Anton"/>
                </a:rPr>
                <a:t>03</a:t>
              </a:r>
            </a:p>
          </p:txBody>
        </p:sp>
      </p:grpSp>
      <p:sp>
        <p:nvSpPr>
          <p:cNvPr id="7" name="TextBox 7"/>
          <p:cNvSpPr txBox="1"/>
          <p:nvPr/>
        </p:nvSpPr>
        <p:spPr>
          <a:xfrm rot="-5400000">
            <a:off x="12792718" y="4787842"/>
            <a:ext cx="6452856" cy="2777492"/>
          </a:xfrm>
          <a:prstGeom prst="rect">
            <a:avLst/>
          </a:prstGeom>
        </p:spPr>
        <p:txBody>
          <a:bodyPr wrap="square" lIns="0" tIns="0" rIns="0" bIns="0" rtlCol="0" anchor="t">
            <a:spAutoFit/>
          </a:bodyPr>
          <a:lstStyle/>
          <a:p>
            <a:pPr algn="l">
              <a:lnSpc>
                <a:spcPts val="10507"/>
              </a:lnSpc>
            </a:pPr>
            <a:r>
              <a:rPr lang="en-US" sz="10945" spc="415" dirty="0">
                <a:solidFill>
                  <a:srgbClr val="2F65DF"/>
                </a:solidFill>
                <a:latin typeface="Allura"/>
              </a:rPr>
              <a:t>questionnaire surveys</a:t>
            </a:r>
          </a:p>
        </p:txBody>
      </p:sp>
    </p:spTree>
    <p:extLst>
      <p:ext uri="{BB962C8B-B14F-4D97-AF65-F5344CB8AC3E}">
        <p14:creationId xmlns:p14="http://schemas.microsoft.com/office/powerpoint/2010/main" val="96180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735487" y="1794580"/>
            <a:ext cx="6389734" cy="908013"/>
            <a:chOff x="50800" y="0"/>
            <a:chExt cx="8519645" cy="1210683"/>
          </a:xfrm>
        </p:grpSpPr>
        <p:sp>
          <p:nvSpPr>
            <p:cNvPr id="6" name="TextBox 6"/>
            <p:cNvSpPr txBox="1"/>
            <p:nvPr/>
          </p:nvSpPr>
          <p:spPr>
            <a:xfrm>
              <a:off x="2004017" y="116367"/>
              <a:ext cx="6566428" cy="1094316"/>
            </a:xfrm>
            <a:prstGeom prst="rect">
              <a:avLst/>
            </a:prstGeom>
          </p:spPr>
          <p:txBody>
            <a:bodyPr wrap="square" lIns="0" tIns="0" rIns="0" bIns="0" rtlCol="0" anchor="t">
              <a:spAutoFit/>
            </a:bodyPr>
            <a:lstStyle/>
            <a:p>
              <a:pPr algn="l">
                <a:lnSpc>
                  <a:spcPts val="6439"/>
                </a:lnSpc>
              </a:pPr>
              <a:r>
                <a:rPr lang="zh-CN" altLang="en-US" sz="5600" spc="420" dirty="0">
                  <a:solidFill>
                    <a:srgbClr val="000000"/>
                  </a:solidFill>
                  <a:ea typeface="字由点字典黑 65J"/>
                </a:rPr>
                <a:t>半结构化访谈</a:t>
              </a:r>
              <a:endParaRPr lang="en-US" sz="5600" spc="420" dirty="0">
                <a:solidFill>
                  <a:srgbClr val="000000"/>
                </a:solidFill>
                <a:ea typeface="字由点字典黑 65J"/>
              </a:endParaRPr>
            </a:p>
          </p:txBody>
        </p:sp>
        <p:sp>
          <p:nvSpPr>
            <p:cNvPr id="7" name="Freeform 7"/>
            <p:cNvSpPr/>
            <p:nvPr/>
          </p:nvSpPr>
          <p:spPr>
            <a:xfrm>
              <a:off x="50800" y="0"/>
              <a:ext cx="1445217" cy="1210683"/>
            </a:xfrm>
            <a:custGeom>
              <a:avLst/>
              <a:gdLst/>
              <a:ahLst/>
              <a:cxnLst/>
              <a:rect l="l" t="t" r="r" b="b"/>
              <a:pathLst>
                <a:path w="4221856" h="1210683">
                  <a:moveTo>
                    <a:pt x="0" y="0"/>
                  </a:moveTo>
                  <a:lnTo>
                    <a:pt x="4221856" y="0"/>
                  </a:lnTo>
                  <a:lnTo>
                    <a:pt x="4221856" y="1210683"/>
                  </a:lnTo>
                  <a:lnTo>
                    <a:pt x="0" y="1210683"/>
                  </a:lnTo>
                  <a:lnTo>
                    <a:pt x="0" y="0"/>
                  </a:lnTo>
                  <a:close/>
                </a:path>
              </a:pathLst>
            </a:custGeom>
            <a:blipFill>
              <a:blip r:embed="rId2">
                <a:extLst>
                  <a:ext uri="{96DAC541-7B7A-43D3-8B79-37D633B846F1}">
                    <asvg:svgBlip xmlns:asvg="http://schemas.microsoft.com/office/drawing/2016/SVG/main" r:embed="rId3"/>
                  </a:ext>
                </a:extLst>
              </a:blip>
              <a:stretch>
                <a:fillRect t="-781980" r="-256154" b="-359988"/>
              </a:stretch>
            </a:blipFill>
          </p:spPr>
        </p:sp>
      </p:grpSp>
      <p:pic>
        <p:nvPicPr>
          <p:cNvPr id="8" name="图片 7">
            <a:extLst>
              <a:ext uri="{FF2B5EF4-FFF2-40B4-BE49-F238E27FC236}">
                <a16:creationId xmlns:a16="http://schemas.microsoft.com/office/drawing/2014/main" id="{412899EF-3FCE-455D-BD62-89FCB0D45AC4}"/>
              </a:ext>
            </a:extLst>
          </p:cNvPr>
          <p:cNvPicPr>
            <a:picLocks noChangeAspect="1"/>
          </p:cNvPicPr>
          <p:nvPr/>
        </p:nvPicPr>
        <p:blipFill>
          <a:blip r:embed="rId4"/>
          <a:stretch>
            <a:fillRect/>
          </a:stretch>
        </p:blipFill>
        <p:spPr>
          <a:xfrm>
            <a:off x="12039600" y="6134100"/>
            <a:ext cx="6400800" cy="4359728"/>
          </a:xfrm>
          <a:prstGeom prst="rect">
            <a:avLst/>
          </a:prstGeom>
          <a:ln>
            <a:noFill/>
          </a:ln>
          <a:effectLst>
            <a:softEdge rad="112500"/>
          </a:effectLst>
        </p:spPr>
      </p:pic>
      <p:sp>
        <p:nvSpPr>
          <p:cNvPr id="2" name="TextBox 2"/>
          <p:cNvSpPr txBox="1"/>
          <p:nvPr/>
        </p:nvSpPr>
        <p:spPr>
          <a:xfrm>
            <a:off x="1524000" y="3130929"/>
            <a:ext cx="10695738" cy="4025141"/>
          </a:xfrm>
          <a:prstGeom prst="rect">
            <a:avLst/>
          </a:prstGeom>
        </p:spPr>
        <p:txBody>
          <a:bodyPr wrap="square" lIns="0" tIns="0" rIns="0" bIns="0" rtlCol="0" anchor="t">
            <a:spAutoFit/>
          </a:bodyPr>
          <a:lstStyle/>
          <a:p>
            <a:pPr algn="l">
              <a:lnSpc>
                <a:spcPct val="150000"/>
              </a:lnSpc>
            </a:pPr>
            <a:r>
              <a:rPr lang="en-US" altLang="zh-CN" sz="3600" b="1" dirty="0">
                <a:latin typeface="+mn-ea"/>
              </a:rPr>
              <a:t>30</a:t>
            </a:r>
            <a:r>
              <a:rPr lang="zh-CN" altLang="en-US" sz="3600" b="1" dirty="0">
                <a:latin typeface="+mn-ea"/>
              </a:rPr>
              <a:t>分钟一对一访谈</a:t>
            </a:r>
            <a:r>
              <a:rPr lang="zh-CN" altLang="en-US" sz="3600" dirty="0">
                <a:latin typeface="+mn-ea"/>
              </a:rPr>
              <a:t>：</a:t>
            </a:r>
          </a:p>
          <a:p>
            <a:pPr algn="l">
              <a:lnSpc>
                <a:spcPct val="150000"/>
              </a:lnSpc>
            </a:pPr>
            <a:r>
              <a:rPr lang="zh-CN" altLang="en-US" sz="3600" dirty="0">
                <a:latin typeface="+mn-ea"/>
              </a:rPr>
              <a:t>（</a:t>
            </a:r>
            <a:r>
              <a:rPr lang="en-US" altLang="zh-CN" sz="3600" dirty="0">
                <a:latin typeface="+mn-ea"/>
              </a:rPr>
              <a:t>1</a:t>
            </a:r>
            <a:r>
              <a:rPr lang="zh-CN" altLang="en-US" sz="3600" dirty="0">
                <a:latin typeface="+mn-ea"/>
              </a:rPr>
              <a:t>）您所理解的网络助人行为具体体现在哪些方面？</a:t>
            </a:r>
          </a:p>
          <a:p>
            <a:pPr algn="l">
              <a:lnSpc>
                <a:spcPct val="150000"/>
              </a:lnSpc>
            </a:pPr>
            <a:r>
              <a:rPr lang="zh-CN" altLang="en-US" sz="3600" dirty="0">
                <a:latin typeface="+mn-ea"/>
              </a:rPr>
              <a:t>（</a:t>
            </a:r>
            <a:r>
              <a:rPr lang="en-US" altLang="zh-CN" sz="3600" dirty="0">
                <a:latin typeface="+mn-ea"/>
              </a:rPr>
              <a:t>2</a:t>
            </a:r>
            <a:r>
              <a:rPr lang="zh-CN" altLang="en-US" sz="3600" dirty="0">
                <a:latin typeface="+mn-ea"/>
              </a:rPr>
              <a:t>）您所理解的网络利他行为具体体现在哪些方面？</a:t>
            </a:r>
          </a:p>
          <a:p>
            <a:pPr algn="l">
              <a:lnSpc>
                <a:spcPct val="150000"/>
              </a:lnSpc>
            </a:pPr>
            <a:r>
              <a:rPr lang="zh-CN" altLang="en-US" sz="3600" dirty="0">
                <a:latin typeface="+mn-ea"/>
              </a:rPr>
              <a:t>（</a:t>
            </a:r>
            <a:r>
              <a:rPr lang="en-US" altLang="zh-CN" sz="3600" dirty="0">
                <a:latin typeface="+mn-ea"/>
              </a:rPr>
              <a:t>3</a:t>
            </a:r>
            <a:r>
              <a:rPr lang="zh-CN" altLang="en-US" sz="3600" dirty="0">
                <a:latin typeface="+mn-ea"/>
              </a:rPr>
              <a:t>）您所理解的网络合作行为具体体现在哪些方面？</a:t>
            </a:r>
          </a:p>
          <a:p>
            <a:pPr algn="l">
              <a:lnSpc>
                <a:spcPct val="150000"/>
              </a:lnSpc>
            </a:pPr>
            <a:r>
              <a:rPr lang="zh-CN" altLang="en-US" sz="3600" dirty="0">
                <a:latin typeface="+mn-ea"/>
              </a:rPr>
              <a:t>（</a:t>
            </a:r>
            <a:r>
              <a:rPr lang="en-US" altLang="zh-CN" sz="3600" dirty="0">
                <a:latin typeface="+mn-ea"/>
              </a:rPr>
              <a:t>4</a:t>
            </a:r>
            <a:r>
              <a:rPr lang="zh-CN" altLang="en-US" sz="3600" dirty="0">
                <a:latin typeface="+mn-ea"/>
              </a:rPr>
              <a:t>）您所理解的网络互惠行为具体体现在哪些方面？</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67600" y="1855228"/>
            <a:ext cx="10363200" cy="7315208"/>
          </a:xfrm>
          <a:prstGeom prst="rect">
            <a:avLst/>
          </a:prstGeom>
        </p:spPr>
        <p:txBody>
          <a:bodyPr wrap="square" lIns="0" tIns="0" rIns="0" bIns="0" rtlCol="0" anchor="t">
            <a:spAutoFit/>
          </a:bodyPr>
          <a:lstStyle/>
          <a:p>
            <a:pPr marL="342900" lvl="0" indent="-342900" algn="just">
              <a:lnSpc>
                <a:spcPct val="150000"/>
              </a:lnSpc>
              <a:buFont typeface="Wingdings" panose="05000000000000000000" pitchFamily="2" charset="2"/>
              <a:buChar char=""/>
            </a:pPr>
            <a:r>
              <a:rPr lang="zh-CN" altLang="zh-CN" sz="4000" b="1" kern="100" dirty="0">
                <a:effectLst/>
                <a:latin typeface="宋体" panose="02010600030101010101" pitchFamily="2" charset="-122"/>
                <a:ea typeface="宋体" panose="02010600030101010101" pitchFamily="2" charset="-122"/>
                <a:cs typeface="华文仿宋" panose="02010600040101010101" pitchFamily="2" charset="-122"/>
              </a:rPr>
              <a:t>网络助人</a:t>
            </a:r>
            <a:endParaRPr lang="en-US" altLang="zh-CN" sz="4000" b="1" kern="100" dirty="0">
              <a:effectLst/>
              <a:latin typeface="宋体" panose="02010600030101010101" pitchFamily="2" charset="-122"/>
              <a:ea typeface="宋体" panose="02010600030101010101" pitchFamily="2" charset="-122"/>
              <a:cs typeface="华文仿宋" panose="02010600040101010101" pitchFamily="2" charset="-122"/>
            </a:endParaRPr>
          </a:p>
          <a:p>
            <a:pPr lvl="0" algn="just">
              <a:lnSpc>
                <a:spcPct val="150000"/>
              </a:lnSpc>
            </a:pPr>
            <a:r>
              <a:rPr lang="en-US" altLang="zh-CN" sz="3200" kern="100" dirty="0">
                <a:effectLst/>
                <a:latin typeface="宋体" panose="02010600030101010101" pitchFamily="2" charset="-122"/>
                <a:ea typeface="宋体" panose="02010600030101010101" pitchFamily="2" charset="-122"/>
                <a:cs typeface="华文仿宋" panose="02010600040101010101" pitchFamily="2" charset="-122"/>
              </a:rPr>
              <a:t>10</a:t>
            </a:r>
            <a:r>
              <a:rPr lang="zh-CN" altLang="zh-CN" sz="3200" kern="100" dirty="0">
                <a:effectLst/>
                <a:latin typeface="宋体" panose="02010600030101010101" pitchFamily="2" charset="-122"/>
                <a:ea typeface="宋体" panose="02010600030101010101" pitchFamily="2" charset="-122"/>
                <a:cs typeface="华文仿宋" panose="02010600040101010101" pitchFamily="2" charset="-122"/>
              </a:rPr>
              <a:t>个条目，测量个体在网络上帮助他人的自愿行为</a:t>
            </a:r>
            <a:endPar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zh-CN" sz="4000" b="1" kern="100" dirty="0">
                <a:effectLst/>
                <a:latin typeface="宋体" panose="02010600030101010101" pitchFamily="2" charset="-122"/>
                <a:ea typeface="宋体" panose="02010600030101010101" pitchFamily="2" charset="-122"/>
                <a:cs typeface="华文仿宋" panose="02010600040101010101" pitchFamily="2" charset="-122"/>
              </a:rPr>
              <a:t>网络利他</a:t>
            </a:r>
            <a:endParaRPr lang="en-US" altLang="zh-CN" sz="4000" b="1" kern="100" dirty="0">
              <a:effectLst/>
              <a:latin typeface="宋体" panose="02010600030101010101" pitchFamily="2" charset="-122"/>
              <a:ea typeface="宋体" panose="02010600030101010101" pitchFamily="2" charset="-122"/>
              <a:cs typeface="华文仿宋" panose="02010600040101010101" pitchFamily="2" charset="-122"/>
            </a:endParaRPr>
          </a:p>
          <a:p>
            <a:pPr lvl="0" algn="just">
              <a:lnSpc>
                <a:spcPct val="150000"/>
              </a:lnSpc>
            </a:pPr>
            <a:r>
              <a:rPr lang="en-US" altLang="zh-CN" sz="3200" kern="100" dirty="0">
                <a:effectLst/>
                <a:latin typeface="宋体" panose="02010600030101010101" pitchFamily="2" charset="-122"/>
                <a:ea typeface="宋体" panose="02010600030101010101" pitchFamily="2" charset="-122"/>
                <a:cs typeface="华文仿宋" panose="02010600040101010101" pitchFamily="2" charset="-122"/>
              </a:rPr>
              <a:t>6</a:t>
            </a:r>
            <a:r>
              <a:rPr lang="zh-CN" altLang="zh-CN" sz="3200" kern="100" dirty="0">
                <a:effectLst/>
                <a:latin typeface="宋体" panose="02010600030101010101" pitchFamily="2" charset="-122"/>
                <a:ea typeface="宋体" panose="02010600030101010101" pitchFamily="2" charset="-122"/>
                <a:cs typeface="华文仿宋" panose="02010600040101010101" pitchFamily="2" charset="-122"/>
              </a:rPr>
              <a:t>个条目，测量个体不期望任何回报的无私行为</a:t>
            </a:r>
            <a:endPar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zh-CN" sz="4000" b="1" kern="100" dirty="0">
                <a:effectLst/>
                <a:latin typeface="宋体" panose="02010600030101010101" pitchFamily="2" charset="-122"/>
                <a:ea typeface="宋体" panose="02010600030101010101" pitchFamily="2" charset="-122"/>
                <a:cs typeface="华文仿宋" panose="02010600040101010101" pitchFamily="2" charset="-122"/>
              </a:rPr>
              <a:t>网络合作</a:t>
            </a:r>
            <a:endParaRPr lang="en-US" altLang="zh-CN" sz="4000" b="1" kern="100" dirty="0">
              <a:effectLst/>
              <a:latin typeface="宋体" panose="02010600030101010101" pitchFamily="2" charset="-122"/>
              <a:ea typeface="宋体" panose="02010600030101010101" pitchFamily="2" charset="-122"/>
              <a:cs typeface="华文仿宋" panose="02010600040101010101" pitchFamily="2" charset="-122"/>
            </a:endParaRPr>
          </a:p>
          <a:p>
            <a:pPr lvl="0" algn="just">
              <a:lnSpc>
                <a:spcPct val="150000"/>
              </a:lnSpc>
            </a:pPr>
            <a:r>
              <a:rPr lang="en-US" altLang="zh-CN" sz="3200" kern="100" dirty="0">
                <a:effectLst/>
                <a:latin typeface="宋体" panose="02010600030101010101" pitchFamily="2" charset="-122"/>
                <a:ea typeface="宋体" panose="02010600030101010101" pitchFamily="2" charset="-122"/>
                <a:cs typeface="华文仿宋" panose="02010600040101010101" pitchFamily="2" charset="-122"/>
              </a:rPr>
              <a:t>8</a:t>
            </a:r>
            <a:r>
              <a:rPr lang="zh-CN" altLang="zh-CN" sz="3200" kern="100" dirty="0">
                <a:effectLst/>
                <a:latin typeface="宋体" panose="02010600030101010101" pitchFamily="2" charset="-122"/>
                <a:ea typeface="宋体" panose="02010600030101010101" pitchFamily="2" charset="-122"/>
                <a:cs typeface="华文仿宋" panose="02010600040101010101" pitchFamily="2" charset="-122"/>
              </a:rPr>
              <a:t>个条目，测量个体以网络为媒介的人际互动关系及双方共赢和协作的行为</a:t>
            </a:r>
            <a:endPar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zh-CN" sz="4000" b="1" kern="100" dirty="0">
                <a:effectLst/>
                <a:latin typeface="宋体" panose="02010600030101010101" pitchFamily="2" charset="-122"/>
                <a:ea typeface="宋体" panose="02010600030101010101" pitchFamily="2" charset="-122"/>
                <a:cs typeface="华文仿宋" panose="02010600040101010101" pitchFamily="2" charset="-122"/>
              </a:rPr>
              <a:t>网络互惠</a:t>
            </a:r>
            <a:endParaRPr lang="en-US" altLang="zh-CN" sz="4000" b="1" kern="100" dirty="0">
              <a:effectLst/>
              <a:latin typeface="宋体" panose="02010600030101010101" pitchFamily="2" charset="-122"/>
              <a:ea typeface="宋体" panose="02010600030101010101" pitchFamily="2" charset="-122"/>
              <a:cs typeface="华文仿宋" panose="02010600040101010101" pitchFamily="2" charset="-122"/>
            </a:endParaRPr>
          </a:p>
          <a:p>
            <a:pPr lvl="0" algn="just">
              <a:lnSpc>
                <a:spcPct val="150000"/>
              </a:lnSpc>
            </a:pPr>
            <a:r>
              <a:rPr lang="en-US" altLang="zh-CN" sz="3200" kern="100" dirty="0">
                <a:effectLst/>
                <a:latin typeface="宋体" panose="02010600030101010101" pitchFamily="2" charset="-122"/>
                <a:ea typeface="宋体" panose="02010600030101010101" pitchFamily="2" charset="-122"/>
                <a:cs typeface="华文仿宋" panose="02010600040101010101" pitchFamily="2" charset="-122"/>
              </a:rPr>
              <a:t>8</a:t>
            </a:r>
            <a:r>
              <a:rPr lang="zh-CN" altLang="zh-CN" sz="3200" kern="100" dirty="0">
                <a:effectLst/>
                <a:latin typeface="宋体" panose="02010600030101010101" pitchFamily="2" charset="-122"/>
                <a:ea typeface="宋体" panose="02010600030101010101" pitchFamily="2" charset="-122"/>
                <a:cs typeface="华文仿宋" panose="02010600040101010101" pitchFamily="2" charset="-122"/>
              </a:rPr>
              <a:t>个条目，测量个体促进与网友的和谐关系</a:t>
            </a:r>
            <a:endPar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endParaRPr>
          </a:p>
        </p:txBody>
      </p:sp>
      <p:grpSp>
        <p:nvGrpSpPr>
          <p:cNvPr id="62" name="组合 61">
            <a:extLst>
              <a:ext uri="{FF2B5EF4-FFF2-40B4-BE49-F238E27FC236}">
                <a16:creationId xmlns:a16="http://schemas.microsoft.com/office/drawing/2014/main" id="{9BE6CD4B-8F54-4764-BB57-7909A155930D}"/>
              </a:ext>
            </a:extLst>
          </p:cNvPr>
          <p:cNvGrpSpPr/>
          <p:nvPr/>
        </p:nvGrpSpPr>
        <p:grpSpPr>
          <a:xfrm>
            <a:off x="1188148" y="4250326"/>
            <a:ext cx="5536342" cy="1535393"/>
            <a:chOff x="1093058" y="4598707"/>
            <a:chExt cx="5602857" cy="1828248"/>
          </a:xfrm>
        </p:grpSpPr>
        <p:sp>
          <p:nvSpPr>
            <p:cNvPr id="61" name="矩形: 圆角 60">
              <a:extLst>
                <a:ext uri="{FF2B5EF4-FFF2-40B4-BE49-F238E27FC236}">
                  <a16:creationId xmlns:a16="http://schemas.microsoft.com/office/drawing/2014/main" id="{6918E86E-FAE4-42BA-B691-D02BE6FEAFCE}"/>
                </a:ext>
              </a:extLst>
            </p:cNvPr>
            <p:cNvSpPr/>
            <p:nvPr/>
          </p:nvSpPr>
          <p:spPr>
            <a:xfrm>
              <a:off x="1093058" y="4598707"/>
              <a:ext cx="5486400" cy="1828248"/>
            </a:xfrm>
            <a:prstGeom prst="roundRect">
              <a:avLst/>
            </a:prstGeom>
            <a:ln w="57150">
              <a:solidFill>
                <a:srgbClr val="2F65D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D2B3F23E-5BF3-4FE3-BA9B-842A32C86B00}"/>
                </a:ext>
              </a:extLst>
            </p:cNvPr>
            <p:cNvSpPr txBox="1"/>
            <p:nvPr/>
          </p:nvSpPr>
          <p:spPr>
            <a:xfrm>
              <a:off x="1209515" y="5035777"/>
              <a:ext cx="5486400" cy="113609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对收集到的文本和语音信息进行分类和归纳，整理出</a:t>
              </a:r>
              <a:r>
                <a:rPr lang="en-US" altLang="zh-CN" sz="2800" dirty="0">
                  <a:latin typeface="宋体" panose="02010600030101010101" pitchFamily="2" charset="-122"/>
                  <a:ea typeface="宋体" panose="02010600030101010101" pitchFamily="2" charset="-122"/>
                </a:rPr>
                <a:t>32</a:t>
              </a:r>
              <a:r>
                <a:rPr lang="zh-CN" altLang="en-US" sz="2800" dirty="0">
                  <a:latin typeface="宋体" panose="02010600030101010101" pitchFamily="2" charset="-122"/>
                  <a:ea typeface="宋体" panose="02010600030101010101" pitchFamily="2" charset="-122"/>
                </a:rPr>
                <a:t>个条目</a:t>
              </a:r>
            </a:p>
          </p:txBody>
        </p:sp>
      </p:grpSp>
      <p:grpSp>
        <p:nvGrpSpPr>
          <p:cNvPr id="70" name="组合 69">
            <a:extLst>
              <a:ext uri="{FF2B5EF4-FFF2-40B4-BE49-F238E27FC236}">
                <a16:creationId xmlns:a16="http://schemas.microsoft.com/office/drawing/2014/main" id="{29FEDE5D-250B-499C-A0F8-1B3ACF9738F2}"/>
              </a:ext>
            </a:extLst>
          </p:cNvPr>
          <p:cNvGrpSpPr/>
          <p:nvPr/>
        </p:nvGrpSpPr>
        <p:grpSpPr>
          <a:xfrm>
            <a:off x="1258074" y="5785719"/>
            <a:ext cx="5536342" cy="3279948"/>
            <a:chOff x="1258074" y="5785719"/>
            <a:chExt cx="5536342" cy="3279948"/>
          </a:xfrm>
        </p:grpSpPr>
        <p:grpSp>
          <p:nvGrpSpPr>
            <p:cNvPr id="63" name="组合 62">
              <a:extLst>
                <a:ext uri="{FF2B5EF4-FFF2-40B4-BE49-F238E27FC236}">
                  <a16:creationId xmlns:a16="http://schemas.microsoft.com/office/drawing/2014/main" id="{29947F36-A984-4F9D-92A3-AA7489395B6C}"/>
                </a:ext>
              </a:extLst>
            </p:cNvPr>
            <p:cNvGrpSpPr/>
            <p:nvPr/>
          </p:nvGrpSpPr>
          <p:grpSpPr>
            <a:xfrm>
              <a:off x="1258074" y="6743700"/>
              <a:ext cx="5536342" cy="2321967"/>
              <a:chOff x="1093058" y="4598707"/>
              <a:chExt cx="5602857" cy="1828248"/>
            </a:xfrm>
          </p:grpSpPr>
          <p:sp>
            <p:nvSpPr>
              <p:cNvPr id="64" name="矩形: 圆角 63">
                <a:extLst>
                  <a:ext uri="{FF2B5EF4-FFF2-40B4-BE49-F238E27FC236}">
                    <a16:creationId xmlns:a16="http://schemas.microsoft.com/office/drawing/2014/main" id="{26045BD1-86C5-4CB8-8180-4B857521D40E}"/>
                  </a:ext>
                </a:extLst>
              </p:cNvPr>
              <p:cNvSpPr/>
              <p:nvPr/>
            </p:nvSpPr>
            <p:spPr>
              <a:xfrm>
                <a:off x="1093058" y="4598707"/>
                <a:ext cx="5486400" cy="1828248"/>
              </a:xfrm>
              <a:prstGeom prst="roundRect">
                <a:avLst/>
              </a:prstGeom>
              <a:ln w="57150">
                <a:solidFill>
                  <a:srgbClr val="2F65D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76BD7983-0954-47BD-81E6-731876C0FCC5}"/>
                  </a:ext>
                </a:extLst>
              </p:cNvPr>
              <p:cNvSpPr txBox="1"/>
              <p:nvPr/>
            </p:nvSpPr>
            <p:spPr>
              <a:xfrm>
                <a:off x="1209515" y="5035777"/>
                <a:ext cx="5486400" cy="1090504"/>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由专业人士对</a:t>
                </a:r>
                <a:r>
                  <a:rPr lang="en-US" altLang="zh-CN" sz="2800" dirty="0">
                    <a:latin typeface="宋体" panose="02010600030101010101" pitchFamily="2" charset="-122"/>
                    <a:ea typeface="宋体" panose="02010600030101010101" pitchFamily="2" charset="-122"/>
                  </a:rPr>
                  <a:t>32</a:t>
                </a:r>
                <a:r>
                  <a:rPr lang="zh-CN" altLang="en-US" sz="2800" dirty="0">
                    <a:latin typeface="宋体" panose="02010600030101010101" pitchFamily="2" charset="-122"/>
                    <a:ea typeface="宋体" panose="02010600030101010101" pitchFamily="2" charset="-122"/>
                  </a:rPr>
                  <a:t>个条目进行意义重复、维度划分不准确的删减和修改，得到</a:t>
                </a:r>
                <a:r>
                  <a:rPr lang="en-US" altLang="zh-CN" sz="2800" dirty="0">
                    <a:latin typeface="宋体" panose="02010600030101010101" pitchFamily="2" charset="-122"/>
                    <a:ea typeface="宋体" panose="02010600030101010101" pitchFamily="2" charset="-122"/>
                  </a:rPr>
                  <a:t>19</a:t>
                </a:r>
                <a:r>
                  <a:rPr lang="zh-CN" altLang="en-US" sz="2800" dirty="0">
                    <a:latin typeface="宋体" panose="02010600030101010101" pitchFamily="2" charset="-122"/>
                    <a:ea typeface="宋体" panose="02010600030101010101" pitchFamily="2" charset="-122"/>
                  </a:rPr>
                  <a:t>个条目的初始量表</a:t>
                </a:r>
              </a:p>
            </p:txBody>
          </p:sp>
        </p:grpSp>
        <p:cxnSp>
          <p:nvCxnSpPr>
            <p:cNvPr id="67" name="直接箭头连接符 66">
              <a:extLst>
                <a:ext uri="{FF2B5EF4-FFF2-40B4-BE49-F238E27FC236}">
                  <a16:creationId xmlns:a16="http://schemas.microsoft.com/office/drawing/2014/main" id="{4299D592-6022-44B1-86DF-64B456647308}"/>
                </a:ext>
              </a:extLst>
            </p:cNvPr>
            <p:cNvCxnSpPr/>
            <p:nvPr/>
          </p:nvCxnSpPr>
          <p:spPr>
            <a:xfrm>
              <a:off x="3898782" y="5785719"/>
              <a:ext cx="0" cy="832504"/>
            </a:xfrm>
            <a:prstGeom prst="straightConnector1">
              <a:avLst/>
            </a:prstGeom>
            <a:ln w="69850">
              <a:solidFill>
                <a:srgbClr val="2F65D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3">
            <a:extLst>
              <a:ext uri="{FF2B5EF4-FFF2-40B4-BE49-F238E27FC236}">
                <a16:creationId xmlns:a16="http://schemas.microsoft.com/office/drawing/2014/main" id="{80008606-33A4-4650-A421-4EFA4D48F2E6}"/>
              </a:ext>
            </a:extLst>
          </p:cNvPr>
          <p:cNvGrpSpPr/>
          <p:nvPr/>
        </p:nvGrpSpPr>
        <p:grpSpPr>
          <a:xfrm>
            <a:off x="1676400" y="1238912"/>
            <a:ext cx="4267200" cy="1718419"/>
            <a:chOff x="0" y="-9525"/>
            <a:chExt cx="5689600" cy="2291225"/>
          </a:xfrm>
        </p:grpSpPr>
        <p:sp>
          <p:nvSpPr>
            <p:cNvPr id="15" name="Freeform 4">
              <a:extLst>
                <a:ext uri="{FF2B5EF4-FFF2-40B4-BE49-F238E27FC236}">
                  <a16:creationId xmlns:a16="http://schemas.microsoft.com/office/drawing/2014/main" id="{15E9E502-FDD5-4B26-ABEC-91189F9F6869}"/>
                </a:ext>
              </a:extLst>
            </p:cNvPr>
            <p:cNvSpPr/>
            <p:nvPr/>
          </p:nvSpPr>
          <p:spPr>
            <a:xfrm>
              <a:off x="0" y="511387"/>
              <a:ext cx="5384800" cy="1143000"/>
            </a:xfrm>
            <a:custGeom>
              <a:avLst/>
              <a:gdLst/>
              <a:ahLst/>
              <a:cxnLst/>
              <a:rect l="l" t="t" r="r" b="b"/>
              <a:pathLst>
                <a:path w="5384800" h="1143000">
                  <a:moveTo>
                    <a:pt x="0" y="0"/>
                  </a:moveTo>
                  <a:lnTo>
                    <a:pt x="5384800" y="0"/>
                  </a:lnTo>
                  <a:lnTo>
                    <a:pt x="53848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t="-687990" r="-129787" b="-294562"/>
              </a:stretch>
            </a:blipFill>
          </p:spPr>
        </p:sp>
        <p:sp>
          <p:nvSpPr>
            <p:cNvPr id="16" name="TextBox 5">
              <a:extLst>
                <a:ext uri="{FF2B5EF4-FFF2-40B4-BE49-F238E27FC236}">
                  <a16:creationId xmlns:a16="http://schemas.microsoft.com/office/drawing/2014/main" id="{FF5947E5-9CD0-4F47-881B-8458513C5E1C}"/>
                </a:ext>
              </a:extLst>
            </p:cNvPr>
            <p:cNvSpPr txBox="1"/>
            <p:nvPr/>
          </p:nvSpPr>
          <p:spPr>
            <a:xfrm>
              <a:off x="457200" y="-9525"/>
              <a:ext cx="5232400" cy="2291225"/>
            </a:xfrm>
            <a:prstGeom prst="rect">
              <a:avLst/>
            </a:prstGeom>
          </p:spPr>
          <p:txBody>
            <a:bodyPr wrap="square" lIns="0" tIns="0" rIns="0" bIns="0" rtlCol="0" anchor="t">
              <a:spAutoFit/>
            </a:bodyPr>
            <a:lstStyle/>
            <a:p>
              <a:pPr algn="l">
                <a:lnSpc>
                  <a:spcPts val="6720"/>
                </a:lnSpc>
              </a:pPr>
              <a:r>
                <a:rPr lang="zh-CN" altLang="en-US" sz="5600" dirty="0">
                  <a:solidFill>
                    <a:srgbClr val="000000"/>
                  </a:solidFill>
                  <a:ea typeface="字由点字典黑 65J"/>
                </a:rPr>
                <a:t>题项归纳、编制</a:t>
              </a:r>
              <a:endParaRPr lang="en-US" sz="5600" dirty="0">
                <a:solidFill>
                  <a:srgbClr val="000000"/>
                </a:solidFill>
                <a:ea typeface="字由点字典黑 65J"/>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1444</Words>
  <Application>Microsoft Office PowerPoint</Application>
  <PresentationFormat>自定义</PresentationFormat>
  <Paragraphs>145</Paragraphs>
  <Slides>23</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23</vt:i4>
      </vt:variant>
    </vt:vector>
  </HeadingPairs>
  <TitlesOfParts>
    <vt:vector size="39" baseType="lpstr">
      <vt:lpstr>宋体</vt:lpstr>
      <vt:lpstr>微软雅黑</vt:lpstr>
      <vt:lpstr>字由点字典黑 65J</vt:lpstr>
      <vt:lpstr>等线</vt:lpstr>
      <vt:lpstr>楷体</vt:lpstr>
      <vt:lpstr>Open Sans</vt:lpstr>
      <vt:lpstr>Allura</vt:lpstr>
      <vt:lpstr>Wingdings</vt:lpstr>
      <vt:lpstr>华文仿宋</vt:lpstr>
      <vt:lpstr>Calibri</vt:lpstr>
      <vt:lpstr>方正粗黑宋简体</vt:lpstr>
      <vt:lpstr>Anton</vt:lpstr>
      <vt:lpstr>Arial</vt:lpstr>
      <vt:lpstr>优设标题黑</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蓝色课桌毕业答辩演示文稿</dc:title>
  <cp:lastModifiedBy>漪滢 潘</cp:lastModifiedBy>
  <cp:revision>32</cp:revision>
  <dcterms:created xsi:type="dcterms:W3CDTF">2006-08-16T00:00:00Z</dcterms:created>
  <dcterms:modified xsi:type="dcterms:W3CDTF">2023-10-18T14:55:29Z</dcterms:modified>
  <dc:identifier>DAFxfwHeXQw</dc:identifier>
</cp:coreProperties>
</file>